
<file path=[Content_Types].xml><?xml version="1.0" encoding="utf-8"?>
<Types xmlns="http://schemas.openxmlformats.org/package/2006/content-types">
  <Default Extension="bin" ContentType="application/vnd.openxmlformats-officedocument.oleObject"/>
  <Default Extension="emf" ContentType="image/x-emf"/>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media/image2.jpg" ContentType="image/jpg"/>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2"/>
  </p:notesMasterIdLst>
  <p:sldIdLst>
    <p:sldId id="256" r:id="rId2"/>
    <p:sldId id="337" r:id="rId3"/>
    <p:sldId id="338" r:id="rId4"/>
    <p:sldId id="335" r:id="rId5"/>
    <p:sldId id="359" r:id="rId6"/>
    <p:sldId id="360" r:id="rId7"/>
    <p:sldId id="339" r:id="rId8"/>
    <p:sldId id="340" r:id="rId9"/>
    <p:sldId id="341" r:id="rId10"/>
    <p:sldId id="342" r:id="rId11"/>
    <p:sldId id="343" r:id="rId12"/>
    <p:sldId id="344" r:id="rId13"/>
    <p:sldId id="345" r:id="rId14"/>
    <p:sldId id="346" r:id="rId15"/>
    <p:sldId id="347" r:id="rId16"/>
    <p:sldId id="348" r:id="rId17"/>
    <p:sldId id="349" r:id="rId18"/>
    <p:sldId id="350" r:id="rId19"/>
    <p:sldId id="352" r:id="rId20"/>
    <p:sldId id="351" r:id="rId21"/>
    <p:sldId id="367" r:id="rId22"/>
    <p:sldId id="353" r:id="rId23"/>
    <p:sldId id="354" r:id="rId24"/>
    <p:sldId id="356" r:id="rId25"/>
    <p:sldId id="355" r:id="rId26"/>
    <p:sldId id="336" r:id="rId27"/>
    <p:sldId id="257" r:id="rId28"/>
    <p:sldId id="258" r:id="rId29"/>
    <p:sldId id="259" r:id="rId30"/>
    <p:sldId id="260" r:id="rId31"/>
    <p:sldId id="261" r:id="rId32"/>
    <p:sldId id="262" r:id="rId33"/>
    <p:sldId id="263" r:id="rId34"/>
    <p:sldId id="264" r:id="rId35"/>
    <p:sldId id="265" r:id="rId36"/>
    <p:sldId id="266" r:id="rId37"/>
    <p:sldId id="267" r:id="rId38"/>
    <p:sldId id="268" r:id="rId39"/>
    <p:sldId id="269" r:id="rId40"/>
    <p:sldId id="270" r:id="rId41"/>
    <p:sldId id="271" r:id="rId42"/>
    <p:sldId id="272" r:id="rId43"/>
    <p:sldId id="273" r:id="rId44"/>
    <p:sldId id="274" r:id="rId45"/>
    <p:sldId id="275" r:id="rId46"/>
    <p:sldId id="276" r:id="rId47"/>
    <p:sldId id="374" r:id="rId48"/>
    <p:sldId id="375" r:id="rId49"/>
    <p:sldId id="376" r:id="rId50"/>
    <p:sldId id="377" r:id="rId51"/>
    <p:sldId id="378" r:id="rId52"/>
    <p:sldId id="379" r:id="rId53"/>
    <p:sldId id="380" r:id="rId54"/>
    <p:sldId id="381" r:id="rId55"/>
    <p:sldId id="382" r:id="rId56"/>
    <p:sldId id="383" r:id="rId57"/>
    <p:sldId id="277" r:id="rId58"/>
    <p:sldId id="278" r:id="rId59"/>
    <p:sldId id="279" r:id="rId60"/>
    <p:sldId id="280" r:id="rId61"/>
    <p:sldId id="281" r:id="rId62"/>
    <p:sldId id="368" r:id="rId63"/>
    <p:sldId id="369" r:id="rId64"/>
    <p:sldId id="370" r:id="rId65"/>
    <p:sldId id="371" r:id="rId66"/>
    <p:sldId id="372" r:id="rId67"/>
    <p:sldId id="373" r:id="rId68"/>
    <p:sldId id="282" r:id="rId69"/>
    <p:sldId id="283" r:id="rId70"/>
    <p:sldId id="284" r:id="rId71"/>
    <p:sldId id="285" r:id="rId72"/>
    <p:sldId id="286" r:id="rId73"/>
    <p:sldId id="287" r:id="rId74"/>
    <p:sldId id="289" r:id="rId75"/>
    <p:sldId id="292" r:id="rId76"/>
    <p:sldId id="293" r:id="rId77"/>
    <p:sldId id="357" r:id="rId78"/>
    <p:sldId id="362" r:id="rId79"/>
    <p:sldId id="363" r:id="rId80"/>
    <p:sldId id="364" r:id="rId81"/>
    <p:sldId id="294" r:id="rId82"/>
    <p:sldId id="358" r:id="rId83"/>
    <p:sldId id="295" r:id="rId84"/>
    <p:sldId id="296" r:id="rId85"/>
    <p:sldId id="297" r:id="rId86"/>
    <p:sldId id="298" r:id="rId87"/>
    <p:sldId id="299" r:id="rId88"/>
    <p:sldId id="300" r:id="rId89"/>
    <p:sldId id="301" r:id="rId90"/>
    <p:sldId id="302" r:id="rId91"/>
    <p:sldId id="303" r:id="rId92"/>
    <p:sldId id="304" r:id="rId93"/>
    <p:sldId id="305" r:id="rId94"/>
    <p:sldId id="306" r:id="rId95"/>
    <p:sldId id="307" r:id="rId96"/>
    <p:sldId id="308" r:id="rId97"/>
    <p:sldId id="309" r:id="rId98"/>
    <p:sldId id="310" r:id="rId99"/>
    <p:sldId id="311" r:id="rId100"/>
    <p:sldId id="312" r:id="rId101"/>
    <p:sldId id="313" r:id="rId102"/>
    <p:sldId id="314" r:id="rId103"/>
    <p:sldId id="315" r:id="rId104"/>
    <p:sldId id="316" r:id="rId105"/>
    <p:sldId id="317" r:id="rId106"/>
    <p:sldId id="318" r:id="rId107"/>
    <p:sldId id="319" r:id="rId108"/>
    <p:sldId id="320" r:id="rId109"/>
    <p:sldId id="321" r:id="rId110"/>
    <p:sldId id="322" r:id="rId111"/>
    <p:sldId id="323" r:id="rId112"/>
    <p:sldId id="324" r:id="rId113"/>
    <p:sldId id="325" r:id="rId114"/>
    <p:sldId id="326" r:id="rId115"/>
    <p:sldId id="327" r:id="rId116"/>
    <p:sldId id="328" r:id="rId117"/>
    <p:sldId id="329" r:id="rId118"/>
    <p:sldId id="330" r:id="rId119"/>
    <p:sldId id="331" r:id="rId120"/>
    <p:sldId id="384" r:id="rId121"/>
  </p:sldIdLst>
  <p:sldSz cx="11879263" cy="7019925"/>
  <p:notesSz cx="12801600" cy="7772400"/>
  <p:defaultTextStyle>
    <a:defPPr>
      <a:defRPr lang="en-US"/>
    </a:defPPr>
    <a:lvl1pPr marL="0" algn="l" defTabSz="839876" rtl="0" eaLnBrk="1" latinLnBrk="0" hangingPunct="1">
      <a:defRPr sz="1653" kern="1200">
        <a:solidFill>
          <a:schemeClr val="tx1"/>
        </a:solidFill>
        <a:latin typeface="+mn-lt"/>
        <a:ea typeface="+mn-ea"/>
        <a:cs typeface="+mn-cs"/>
      </a:defRPr>
    </a:lvl1pPr>
    <a:lvl2pPr marL="419938" algn="l" defTabSz="839876" rtl="0" eaLnBrk="1" latinLnBrk="0" hangingPunct="1">
      <a:defRPr sz="1653" kern="1200">
        <a:solidFill>
          <a:schemeClr val="tx1"/>
        </a:solidFill>
        <a:latin typeface="+mn-lt"/>
        <a:ea typeface="+mn-ea"/>
        <a:cs typeface="+mn-cs"/>
      </a:defRPr>
    </a:lvl2pPr>
    <a:lvl3pPr marL="839876" algn="l" defTabSz="839876" rtl="0" eaLnBrk="1" latinLnBrk="0" hangingPunct="1">
      <a:defRPr sz="1653" kern="1200">
        <a:solidFill>
          <a:schemeClr val="tx1"/>
        </a:solidFill>
        <a:latin typeface="+mn-lt"/>
        <a:ea typeface="+mn-ea"/>
        <a:cs typeface="+mn-cs"/>
      </a:defRPr>
    </a:lvl3pPr>
    <a:lvl4pPr marL="1259815" algn="l" defTabSz="839876" rtl="0" eaLnBrk="1" latinLnBrk="0" hangingPunct="1">
      <a:defRPr sz="1653" kern="1200">
        <a:solidFill>
          <a:schemeClr val="tx1"/>
        </a:solidFill>
        <a:latin typeface="+mn-lt"/>
        <a:ea typeface="+mn-ea"/>
        <a:cs typeface="+mn-cs"/>
      </a:defRPr>
    </a:lvl4pPr>
    <a:lvl5pPr marL="1679753" algn="l" defTabSz="839876" rtl="0" eaLnBrk="1" latinLnBrk="0" hangingPunct="1">
      <a:defRPr sz="1653" kern="1200">
        <a:solidFill>
          <a:schemeClr val="tx1"/>
        </a:solidFill>
        <a:latin typeface="+mn-lt"/>
        <a:ea typeface="+mn-ea"/>
        <a:cs typeface="+mn-cs"/>
      </a:defRPr>
    </a:lvl5pPr>
    <a:lvl6pPr marL="2099691" algn="l" defTabSz="839876" rtl="0" eaLnBrk="1" latinLnBrk="0" hangingPunct="1">
      <a:defRPr sz="1653" kern="1200">
        <a:solidFill>
          <a:schemeClr val="tx1"/>
        </a:solidFill>
        <a:latin typeface="+mn-lt"/>
        <a:ea typeface="+mn-ea"/>
        <a:cs typeface="+mn-cs"/>
      </a:defRPr>
    </a:lvl6pPr>
    <a:lvl7pPr marL="2519629" algn="l" defTabSz="839876" rtl="0" eaLnBrk="1" latinLnBrk="0" hangingPunct="1">
      <a:defRPr sz="1653" kern="1200">
        <a:solidFill>
          <a:schemeClr val="tx1"/>
        </a:solidFill>
        <a:latin typeface="+mn-lt"/>
        <a:ea typeface="+mn-ea"/>
        <a:cs typeface="+mn-cs"/>
      </a:defRPr>
    </a:lvl7pPr>
    <a:lvl8pPr marL="2939567" algn="l" defTabSz="839876" rtl="0" eaLnBrk="1" latinLnBrk="0" hangingPunct="1">
      <a:defRPr sz="1653" kern="1200">
        <a:solidFill>
          <a:schemeClr val="tx1"/>
        </a:solidFill>
        <a:latin typeface="+mn-lt"/>
        <a:ea typeface="+mn-ea"/>
        <a:cs typeface="+mn-cs"/>
      </a:defRPr>
    </a:lvl8pPr>
    <a:lvl9pPr marL="3359506" algn="l" defTabSz="839876" rtl="0" eaLnBrk="1" latinLnBrk="0" hangingPunct="1">
      <a:defRPr sz="1653"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601" userDrawn="1">
          <p15:clr>
            <a:srgbClr val="A4A3A4"/>
          </p15:clr>
        </p15:guide>
        <p15:guide id="2" pos="200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159" autoAdjust="0"/>
    <p:restoredTop sz="93838" autoAdjust="0"/>
  </p:normalViewPr>
  <p:slideViewPr>
    <p:cSldViewPr>
      <p:cViewPr varScale="1">
        <p:scale>
          <a:sx n="98" d="100"/>
          <a:sy n="98" d="100"/>
        </p:scale>
        <p:origin x="444" y="78"/>
      </p:cViewPr>
      <p:guideLst>
        <p:guide orient="horz" pos="2601"/>
        <p:guide pos="200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546725" cy="3889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7251700" y="0"/>
            <a:ext cx="5546725" cy="388938"/>
          </a:xfrm>
          <a:prstGeom prst="rect">
            <a:avLst/>
          </a:prstGeom>
        </p:spPr>
        <p:txBody>
          <a:bodyPr vert="horz" lIns="91440" tIns="45720" rIns="91440" bIns="45720" rtlCol="0"/>
          <a:lstStyle>
            <a:lvl1pPr algn="r">
              <a:defRPr sz="1200"/>
            </a:lvl1pPr>
          </a:lstStyle>
          <a:p>
            <a:fld id="{EEBBA1E5-7D37-4457-8DED-53ED1C216BB4}" type="datetimeFigureOut">
              <a:rPr lang="en-IN" smtClean="0"/>
              <a:t>29-07-2024</a:t>
            </a:fld>
            <a:endParaRPr lang="en-IN"/>
          </a:p>
        </p:txBody>
      </p:sp>
      <p:sp>
        <p:nvSpPr>
          <p:cNvPr id="4" name="Slide Image Placeholder 3"/>
          <p:cNvSpPr>
            <a:spLocks noGrp="1" noRot="1" noChangeAspect="1"/>
          </p:cNvSpPr>
          <p:nvPr>
            <p:ph type="sldImg" idx="2"/>
          </p:nvPr>
        </p:nvSpPr>
        <p:spPr>
          <a:xfrm>
            <a:off x="4183063" y="971550"/>
            <a:ext cx="4435475" cy="262255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1279525" y="3740150"/>
            <a:ext cx="10242550" cy="30607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7383463"/>
            <a:ext cx="5546725" cy="38893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7251700" y="7383463"/>
            <a:ext cx="5546725" cy="388937"/>
          </a:xfrm>
          <a:prstGeom prst="rect">
            <a:avLst/>
          </a:prstGeom>
        </p:spPr>
        <p:txBody>
          <a:bodyPr vert="horz" lIns="91440" tIns="45720" rIns="91440" bIns="45720" rtlCol="0" anchor="b"/>
          <a:lstStyle>
            <a:lvl1pPr algn="r">
              <a:defRPr sz="1200"/>
            </a:lvl1pPr>
          </a:lstStyle>
          <a:p>
            <a:fld id="{5660BE45-0189-4EAC-886B-45DA447F2218}" type="slidenum">
              <a:rPr lang="en-IN" smtClean="0"/>
              <a:t>‹#›</a:t>
            </a:fld>
            <a:endParaRPr lang="en-IN"/>
          </a:p>
        </p:txBody>
      </p:sp>
    </p:spTree>
    <p:extLst>
      <p:ext uri="{BB962C8B-B14F-4D97-AF65-F5344CB8AC3E}">
        <p14:creationId xmlns:p14="http://schemas.microsoft.com/office/powerpoint/2010/main" val="2058099019"/>
      </p:ext>
    </p:extLst>
  </p:cSld>
  <p:clrMap bg1="lt1" tx1="dk1" bg2="lt2" tx2="dk2" accent1="accent1" accent2="accent2" accent3="accent3" accent4="accent4" accent5="accent5" accent6="accent6" hlink="hlink" folHlink="folHlink"/>
  <p:notesStyle>
    <a:lvl1pPr marL="0" algn="l" defTabSz="839876" rtl="0" eaLnBrk="1" latinLnBrk="0" hangingPunct="1">
      <a:defRPr sz="1102" kern="1200">
        <a:solidFill>
          <a:schemeClr val="tx1"/>
        </a:solidFill>
        <a:latin typeface="+mn-lt"/>
        <a:ea typeface="+mn-ea"/>
        <a:cs typeface="+mn-cs"/>
      </a:defRPr>
    </a:lvl1pPr>
    <a:lvl2pPr marL="419938" algn="l" defTabSz="839876" rtl="0" eaLnBrk="1" latinLnBrk="0" hangingPunct="1">
      <a:defRPr sz="1102" kern="1200">
        <a:solidFill>
          <a:schemeClr val="tx1"/>
        </a:solidFill>
        <a:latin typeface="+mn-lt"/>
        <a:ea typeface="+mn-ea"/>
        <a:cs typeface="+mn-cs"/>
      </a:defRPr>
    </a:lvl2pPr>
    <a:lvl3pPr marL="839876" algn="l" defTabSz="839876" rtl="0" eaLnBrk="1" latinLnBrk="0" hangingPunct="1">
      <a:defRPr sz="1102" kern="1200">
        <a:solidFill>
          <a:schemeClr val="tx1"/>
        </a:solidFill>
        <a:latin typeface="+mn-lt"/>
        <a:ea typeface="+mn-ea"/>
        <a:cs typeface="+mn-cs"/>
      </a:defRPr>
    </a:lvl3pPr>
    <a:lvl4pPr marL="1259815" algn="l" defTabSz="839876" rtl="0" eaLnBrk="1" latinLnBrk="0" hangingPunct="1">
      <a:defRPr sz="1102" kern="1200">
        <a:solidFill>
          <a:schemeClr val="tx1"/>
        </a:solidFill>
        <a:latin typeface="+mn-lt"/>
        <a:ea typeface="+mn-ea"/>
        <a:cs typeface="+mn-cs"/>
      </a:defRPr>
    </a:lvl4pPr>
    <a:lvl5pPr marL="1679753" algn="l" defTabSz="839876" rtl="0" eaLnBrk="1" latinLnBrk="0" hangingPunct="1">
      <a:defRPr sz="1102" kern="1200">
        <a:solidFill>
          <a:schemeClr val="tx1"/>
        </a:solidFill>
        <a:latin typeface="+mn-lt"/>
        <a:ea typeface="+mn-ea"/>
        <a:cs typeface="+mn-cs"/>
      </a:defRPr>
    </a:lvl5pPr>
    <a:lvl6pPr marL="2099691" algn="l" defTabSz="839876" rtl="0" eaLnBrk="1" latinLnBrk="0" hangingPunct="1">
      <a:defRPr sz="1102" kern="1200">
        <a:solidFill>
          <a:schemeClr val="tx1"/>
        </a:solidFill>
        <a:latin typeface="+mn-lt"/>
        <a:ea typeface="+mn-ea"/>
        <a:cs typeface="+mn-cs"/>
      </a:defRPr>
    </a:lvl6pPr>
    <a:lvl7pPr marL="2519629" algn="l" defTabSz="839876" rtl="0" eaLnBrk="1" latinLnBrk="0" hangingPunct="1">
      <a:defRPr sz="1102" kern="1200">
        <a:solidFill>
          <a:schemeClr val="tx1"/>
        </a:solidFill>
        <a:latin typeface="+mn-lt"/>
        <a:ea typeface="+mn-ea"/>
        <a:cs typeface="+mn-cs"/>
      </a:defRPr>
    </a:lvl7pPr>
    <a:lvl8pPr marL="2939567" algn="l" defTabSz="839876" rtl="0" eaLnBrk="1" latinLnBrk="0" hangingPunct="1">
      <a:defRPr sz="1102" kern="1200">
        <a:solidFill>
          <a:schemeClr val="tx1"/>
        </a:solidFill>
        <a:latin typeface="+mn-lt"/>
        <a:ea typeface="+mn-ea"/>
        <a:cs typeface="+mn-cs"/>
      </a:defRPr>
    </a:lvl8pPr>
    <a:lvl9pPr marL="3359506" algn="l" defTabSz="839876" rtl="0" eaLnBrk="1" latinLnBrk="0" hangingPunct="1">
      <a:defRPr sz="1102"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32</a:t>
            </a:fld>
            <a:endParaRPr lang="en-IN"/>
          </a:p>
        </p:txBody>
      </p:sp>
    </p:spTree>
    <p:extLst>
      <p:ext uri="{BB962C8B-B14F-4D97-AF65-F5344CB8AC3E}">
        <p14:creationId xmlns:p14="http://schemas.microsoft.com/office/powerpoint/2010/main" val="21005469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33</a:t>
            </a:fld>
            <a:endParaRPr lang="en-IN"/>
          </a:p>
        </p:txBody>
      </p:sp>
    </p:spTree>
    <p:extLst>
      <p:ext uri="{BB962C8B-B14F-4D97-AF65-F5344CB8AC3E}">
        <p14:creationId xmlns:p14="http://schemas.microsoft.com/office/powerpoint/2010/main" val="987811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34</a:t>
            </a:fld>
            <a:endParaRPr lang="en-IN"/>
          </a:p>
        </p:txBody>
      </p:sp>
    </p:spTree>
    <p:extLst>
      <p:ext uri="{BB962C8B-B14F-4D97-AF65-F5344CB8AC3E}">
        <p14:creationId xmlns:p14="http://schemas.microsoft.com/office/powerpoint/2010/main" val="232025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35</a:t>
            </a:fld>
            <a:endParaRPr lang="en-IN"/>
          </a:p>
        </p:txBody>
      </p:sp>
    </p:spTree>
    <p:extLst>
      <p:ext uri="{BB962C8B-B14F-4D97-AF65-F5344CB8AC3E}">
        <p14:creationId xmlns:p14="http://schemas.microsoft.com/office/powerpoint/2010/main" val="40269823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36</a:t>
            </a:fld>
            <a:endParaRPr lang="en-IN"/>
          </a:p>
        </p:txBody>
      </p:sp>
    </p:spTree>
    <p:extLst>
      <p:ext uri="{BB962C8B-B14F-4D97-AF65-F5344CB8AC3E}">
        <p14:creationId xmlns:p14="http://schemas.microsoft.com/office/powerpoint/2010/main" val="10844660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37</a:t>
            </a:fld>
            <a:endParaRPr lang="en-IN"/>
          </a:p>
        </p:txBody>
      </p:sp>
    </p:spTree>
    <p:extLst>
      <p:ext uri="{BB962C8B-B14F-4D97-AF65-F5344CB8AC3E}">
        <p14:creationId xmlns:p14="http://schemas.microsoft.com/office/powerpoint/2010/main" val="491949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38</a:t>
            </a:fld>
            <a:endParaRPr lang="en-IN"/>
          </a:p>
        </p:txBody>
      </p:sp>
    </p:spTree>
    <p:extLst>
      <p:ext uri="{BB962C8B-B14F-4D97-AF65-F5344CB8AC3E}">
        <p14:creationId xmlns:p14="http://schemas.microsoft.com/office/powerpoint/2010/main" val="2538003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39</a:t>
            </a:fld>
            <a:endParaRPr lang="en-IN"/>
          </a:p>
        </p:txBody>
      </p:sp>
    </p:spTree>
    <p:extLst>
      <p:ext uri="{BB962C8B-B14F-4D97-AF65-F5344CB8AC3E}">
        <p14:creationId xmlns:p14="http://schemas.microsoft.com/office/powerpoint/2010/main" val="14202923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40</a:t>
            </a:fld>
            <a:endParaRPr lang="en-IN"/>
          </a:p>
        </p:txBody>
      </p:sp>
    </p:spTree>
    <p:extLst>
      <p:ext uri="{BB962C8B-B14F-4D97-AF65-F5344CB8AC3E}">
        <p14:creationId xmlns:p14="http://schemas.microsoft.com/office/powerpoint/2010/main" val="10570062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41</a:t>
            </a:fld>
            <a:endParaRPr lang="en-IN"/>
          </a:p>
        </p:txBody>
      </p:sp>
    </p:spTree>
    <p:extLst>
      <p:ext uri="{BB962C8B-B14F-4D97-AF65-F5344CB8AC3E}">
        <p14:creationId xmlns:p14="http://schemas.microsoft.com/office/powerpoint/2010/main" val="29548272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42</a:t>
            </a:fld>
            <a:endParaRPr lang="en-IN"/>
          </a:p>
        </p:txBody>
      </p:sp>
    </p:spTree>
    <p:extLst>
      <p:ext uri="{BB962C8B-B14F-4D97-AF65-F5344CB8AC3E}">
        <p14:creationId xmlns:p14="http://schemas.microsoft.com/office/powerpoint/2010/main" val="25548192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43</a:t>
            </a:fld>
            <a:endParaRPr lang="en-IN"/>
          </a:p>
        </p:txBody>
      </p:sp>
    </p:spTree>
    <p:extLst>
      <p:ext uri="{BB962C8B-B14F-4D97-AF65-F5344CB8AC3E}">
        <p14:creationId xmlns:p14="http://schemas.microsoft.com/office/powerpoint/2010/main" val="15112237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44</a:t>
            </a:fld>
            <a:endParaRPr lang="en-IN"/>
          </a:p>
        </p:txBody>
      </p:sp>
    </p:spTree>
    <p:extLst>
      <p:ext uri="{BB962C8B-B14F-4D97-AF65-F5344CB8AC3E}">
        <p14:creationId xmlns:p14="http://schemas.microsoft.com/office/powerpoint/2010/main" val="1315691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57</a:t>
            </a:fld>
            <a:endParaRPr lang="en-IN"/>
          </a:p>
        </p:txBody>
      </p:sp>
    </p:spTree>
    <p:extLst>
      <p:ext uri="{BB962C8B-B14F-4D97-AF65-F5344CB8AC3E}">
        <p14:creationId xmlns:p14="http://schemas.microsoft.com/office/powerpoint/2010/main" val="26411445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58</a:t>
            </a:fld>
            <a:endParaRPr lang="en-IN"/>
          </a:p>
        </p:txBody>
      </p:sp>
    </p:spTree>
    <p:extLst>
      <p:ext uri="{BB962C8B-B14F-4D97-AF65-F5344CB8AC3E}">
        <p14:creationId xmlns:p14="http://schemas.microsoft.com/office/powerpoint/2010/main" val="16072683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59</a:t>
            </a:fld>
            <a:endParaRPr lang="en-IN"/>
          </a:p>
        </p:txBody>
      </p:sp>
    </p:spTree>
    <p:extLst>
      <p:ext uri="{BB962C8B-B14F-4D97-AF65-F5344CB8AC3E}">
        <p14:creationId xmlns:p14="http://schemas.microsoft.com/office/powerpoint/2010/main" val="6513284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60</a:t>
            </a:fld>
            <a:endParaRPr lang="en-IN"/>
          </a:p>
        </p:txBody>
      </p:sp>
    </p:spTree>
    <p:extLst>
      <p:ext uri="{BB962C8B-B14F-4D97-AF65-F5344CB8AC3E}">
        <p14:creationId xmlns:p14="http://schemas.microsoft.com/office/powerpoint/2010/main" val="14714545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61</a:t>
            </a:fld>
            <a:endParaRPr lang="en-IN"/>
          </a:p>
        </p:txBody>
      </p:sp>
    </p:spTree>
    <p:extLst>
      <p:ext uri="{BB962C8B-B14F-4D97-AF65-F5344CB8AC3E}">
        <p14:creationId xmlns:p14="http://schemas.microsoft.com/office/powerpoint/2010/main" val="33074458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62</a:t>
            </a:fld>
            <a:endParaRPr lang="en-IN"/>
          </a:p>
        </p:txBody>
      </p:sp>
    </p:spTree>
    <p:extLst>
      <p:ext uri="{BB962C8B-B14F-4D97-AF65-F5344CB8AC3E}">
        <p14:creationId xmlns:p14="http://schemas.microsoft.com/office/powerpoint/2010/main" val="23855423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63</a:t>
            </a:fld>
            <a:endParaRPr lang="en-IN"/>
          </a:p>
        </p:txBody>
      </p:sp>
    </p:spTree>
    <p:extLst>
      <p:ext uri="{BB962C8B-B14F-4D97-AF65-F5344CB8AC3E}">
        <p14:creationId xmlns:p14="http://schemas.microsoft.com/office/powerpoint/2010/main" val="14868522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64</a:t>
            </a:fld>
            <a:endParaRPr lang="en-IN"/>
          </a:p>
        </p:txBody>
      </p:sp>
    </p:spTree>
    <p:extLst>
      <p:ext uri="{BB962C8B-B14F-4D97-AF65-F5344CB8AC3E}">
        <p14:creationId xmlns:p14="http://schemas.microsoft.com/office/powerpoint/2010/main" val="10041174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65</a:t>
            </a:fld>
            <a:endParaRPr lang="en-IN"/>
          </a:p>
        </p:txBody>
      </p:sp>
    </p:spTree>
    <p:extLst>
      <p:ext uri="{BB962C8B-B14F-4D97-AF65-F5344CB8AC3E}">
        <p14:creationId xmlns:p14="http://schemas.microsoft.com/office/powerpoint/2010/main" val="1751532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66</a:t>
            </a:fld>
            <a:endParaRPr lang="en-IN"/>
          </a:p>
        </p:txBody>
      </p:sp>
    </p:spTree>
    <p:extLst>
      <p:ext uri="{BB962C8B-B14F-4D97-AF65-F5344CB8AC3E}">
        <p14:creationId xmlns:p14="http://schemas.microsoft.com/office/powerpoint/2010/main" val="8658642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67</a:t>
            </a:fld>
            <a:endParaRPr lang="en-IN"/>
          </a:p>
        </p:txBody>
      </p:sp>
    </p:spTree>
    <p:extLst>
      <p:ext uri="{BB962C8B-B14F-4D97-AF65-F5344CB8AC3E}">
        <p14:creationId xmlns:p14="http://schemas.microsoft.com/office/powerpoint/2010/main" val="12558285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68</a:t>
            </a:fld>
            <a:endParaRPr lang="en-IN"/>
          </a:p>
        </p:txBody>
      </p:sp>
    </p:spTree>
    <p:extLst>
      <p:ext uri="{BB962C8B-B14F-4D97-AF65-F5344CB8AC3E}">
        <p14:creationId xmlns:p14="http://schemas.microsoft.com/office/powerpoint/2010/main" val="23395281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69</a:t>
            </a:fld>
            <a:endParaRPr lang="en-IN"/>
          </a:p>
        </p:txBody>
      </p:sp>
    </p:spTree>
    <p:extLst>
      <p:ext uri="{BB962C8B-B14F-4D97-AF65-F5344CB8AC3E}">
        <p14:creationId xmlns:p14="http://schemas.microsoft.com/office/powerpoint/2010/main" val="14268104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70</a:t>
            </a:fld>
            <a:endParaRPr lang="en-IN"/>
          </a:p>
        </p:txBody>
      </p:sp>
    </p:spTree>
    <p:extLst>
      <p:ext uri="{BB962C8B-B14F-4D97-AF65-F5344CB8AC3E}">
        <p14:creationId xmlns:p14="http://schemas.microsoft.com/office/powerpoint/2010/main" val="39626107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71</a:t>
            </a:fld>
            <a:endParaRPr lang="en-IN"/>
          </a:p>
        </p:txBody>
      </p:sp>
    </p:spTree>
    <p:extLst>
      <p:ext uri="{BB962C8B-B14F-4D97-AF65-F5344CB8AC3E}">
        <p14:creationId xmlns:p14="http://schemas.microsoft.com/office/powerpoint/2010/main" val="27615514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72</a:t>
            </a:fld>
            <a:endParaRPr lang="en-IN"/>
          </a:p>
        </p:txBody>
      </p:sp>
    </p:spTree>
    <p:extLst>
      <p:ext uri="{BB962C8B-B14F-4D97-AF65-F5344CB8AC3E}">
        <p14:creationId xmlns:p14="http://schemas.microsoft.com/office/powerpoint/2010/main" val="23120555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73</a:t>
            </a:fld>
            <a:endParaRPr lang="en-IN"/>
          </a:p>
        </p:txBody>
      </p:sp>
    </p:spTree>
    <p:extLst>
      <p:ext uri="{BB962C8B-B14F-4D97-AF65-F5344CB8AC3E}">
        <p14:creationId xmlns:p14="http://schemas.microsoft.com/office/powerpoint/2010/main" val="26478238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74</a:t>
            </a:fld>
            <a:endParaRPr lang="en-IN"/>
          </a:p>
        </p:txBody>
      </p:sp>
    </p:spTree>
    <p:extLst>
      <p:ext uri="{BB962C8B-B14F-4D97-AF65-F5344CB8AC3E}">
        <p14:creationId xmlns:p14="http://schemas.microsoft.com/office/powerpoint/2010/main" val="40041320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75</a:t>
            </a:fld>
            <a:endParaRPr lang="en-IN"/>
          </a:p>
        </p:txBody>
      </p:sp>
    </p:spTree>
    <p:extLst>
      <p:ext uri="{BB962C8B-B14F-4D97-AF65-F5344CB8AC3E}">
        <p14:creationId xmlns:p14="http://schemas.microsoft.com/office/powerpoint/2010/main" val="11520683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76</a:t>
            </a:fld>
            <a:endParaRPr lang="en-IN"/>
          </a:p>
        </p:txBody>
      </p:sp>
    </p:spTree>
    <p:extLst>
      <p:ext uri="{BB962C8B-B14F-4D97-AF65-F5344CB8AC3E}">
        <p14:creationId xmlns:p14="http://schemas.microsoft.com/office/powerpoint/2010/main" val="14950171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77</a:t>
            </a:fld>
            <a:endParaRPr lang="en-IN"/>
          </a:p>
        </p:txBody>
      </p:sp>
    </p:spTree>
    <p:extLst>
      <p:ext uri="{BB962C8B-B14F-4D97-AF65-F5344CB8AC3E}">
        <p14:creationId xmlns:p14="http://schemas.microsoft.com/office/powerpoint/2010/main" val="9028801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78</a:t>
            </a:fld>
            <a:endParaRPr lang="en-IN"/>
          </a:p>
        </p:txBody>
      </p:sp>
    </p:spTree>
    <p:extLst>
      <p:ext uri="{BB962C8B-B14F-4D97-AF65-F5344CB8AC3E}">
        <p14:creationId xmlns:p14="http://schemas.microsoft.com/office/powerpoint/2010/main" val="28097647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79</a:t>
            </a:fld>
            <a:endParaRPr lang="en-IN"/>
          </a:p>
        </p:txBody>
      </p:sp>
    </p:spTree>
    <p:extLst>
      <p:ext uri="{BB962C8B-B14F-4D97-AF65-F5344CB8AC3E}">
        <p14:creationId xmlns:p14="http://schemas.microsoft.com/office/powerpoint/2010/main" val="9759420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80</a:t>
            </a:fld>
            <a:endParaRPr lang="en-IN"/>
          </a:p>
        </p:txBody>
      </p:sp>
    </p:spTree>
    <p:extLst>
      <p:ext uri="{BB962C8B-B14F-4D97-AF65-F5344CB8AC3E}">
        <p14:creationId xmlns:p14="http://schemas.microsoft.com/office/powerpoint/2010/main" val="6159096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81</a:t>
            </a:fld>
            <a:endParaRPr lang="en-IN"/>
          </a:p>
        </p:txBody>
      </p:sp>
    </p:spTree>
    <p:extLst>
      <p:ext uri="{BB962C8B-B14F-4D97-AF65-F5344CB8AC3E}">
        <p14:creationId xmlns:p14="http://schemas.microsoft.com/office/powerpoint/2010/main" val="17400166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82</a:t>
            </a:fld>
            <a:endParaRPr lang="en-IN"/>
          </a:p>
        </p:txBody>
      </p:sp>
    </p:spTree>
    <p:extLst>
      <p:ext uri="{BB962C8B-B14F-4D97-AF65-F5344CB8AC3E}">
        <p14:creationId xmlns:p14="http://schemas.microsoft.com/office/powerpoint/2010/main" val="24241140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83</a:t>
            </a:fld>
            <a:endParaRPr lang="en-IN"/>
          </a:p>
        </p:txBody>
      </p:sp>
    </p:spTree>
    <p:extLst>
      <p:ext uri="{BB962C8B-B14F-4D97-AF65-F5344CB8AC3E}">
        <p14:creationId xmlns:p14="http://schemas.microsoft.com/office/powerpoint/2010/main" val="114109512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84</a:t>
            </a:fld>
            <a:endParaRPr lang="en-IN"/>
          </a:p>
        </p:txBody>
      </p:sp>
    </p:spTree>
    <p:extLst>
      <p:ext uri="{BB962C8B-B14F-4D97-AF65-F5344CB8AC3E}">
        <p14:creationId xmlns:p14="http://schemas.microsoft.com/office/powerpoint/2010/main" val="24112586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85</a:t>
            </a:fld>
            <a:endParaRPr lang="en-IN"/>
          </a:p>
        </p:txBody>
      </p:sp>
    </p:spTree>
    <p:extLst>
      <p:ext uri="{BB962C8B-B14F-4D97-AF65-F5344CB8AC3E}">
        <p14:creationId xmlns:p14="http://schemas.microsoft.com/office/powerpoint/2010/main" val="208759620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86</a:t>
            </a:fld>
            <a:endParaRPr lang="en-IN"/>
          </a:p>
        </p:txBody>
      </p:sp>
    </p:spTree>
    <p:extLst>
      <p:ext uri="{BB962C8B-B14F-4D97-AF65-F5344CB8AC3E}">
        <p14:creationId xmlns:p14="http://schemas.microsoft.com/office/powerpoint/2010/main" val="237516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87</a:t>
            </a:fld>
            <a:endParaRPr lang="en-IN"/>
          </a:p>
        </p:txBody>
      </p:sp>
    </p:spTree>
    <p:extLst>
      <p:ext uri="{BB962C8B-B14F-4D97-AF65-F5344CB8AC3E}">
        <p14:creationId xmlns:p14="http://schemas.microsoft.com/office/powerpoint/2010/main" val="32529498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88</a:t>
            </a:fld>
            <a:endParaRPr lang="en-IN"/>
          </a:p>
        </p:txBody>
      </p:sp>
    </p:spTree>
    <p:extLst>
      <p:ext uri="{BB962C8B-B14F-4D97-AF65-F5344CB8AC3E}">
        <p14:creationId xmlns:p14="http://schemas.microsoft.com/office/powerpoint/2010/main" val="79213237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89</a:t>
            </a:fld>
            <a:endParaRPr lang="en-IN"/>
          </a:p>
        </p:txBody>
      </p:sp>
    </p:spTree>
    <p:extLst>
      <p:ext uri="{BB962C8B-B14F-4D97-AF65-F5344CB8AC3E}">
        <p14:creationId xmlns:p14="http://schemas.microsoft.com/office/powerpoint/2010/main" val="412369796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90</a:t>
            </a:fld>
            <a:endParaRPr lang="en-IN"/>
          </a:p>
        </p:txBody>
      </p:sp>
    </p:spTree>
    <p:extLst>
      <p:ext uri="{BB962C8B-B14F-4D97-AF65-F5344CB8AC3E}">
        <p14:creationId xmlns:p14="http://schemas.microsoft.com/office/powerpoint/2010/main" val="296315585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91</a:t>
            </a:fld>
            <a:endParaRPr lang="en-IN"/>
          </a:p>
        </p:txBody>
      </p:sp>
    </p:spTree>
    <p:extLst>
      <p:ext uri="{BB962C8B-B14F-4D97-AF65-F5344CB8AC3E}">
        <p14:creationId xmlns:p14="http://schemas.microsoft.com/office/powerpoint/2010/main" val="14795640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92</a:t>
            </a:fld>
            <a:endParaRPr lang="en-IN"/>
          </a:p>
        </p:txBody>
      </p:sp>
    </p:spTree>
    <p:extLst>
      <p:ext uri="{BB962C8B-B14F-4D97-AF65-F5344CB8AC3E}">
        <p14:creationId xmlns:p14="http://schemas.microsoft.com/office/powerpoint/2010/main" val="12700796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93</a:t>
            </a:fld>
            <a:endParaRPr lang="en-IN"/>
          </a:p>
        </p:txBody>
      </p:sp>
    </p:spTree>
    <p:extLst>
      <p:ext uri="{BB962C8B-B14F-4D97-AF65-F5344CB8AC3E}">
        <p14:creationId xmlns:p14="http://schemas.microsoft.com/office/powerpoint/2010/main" val="395871585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94</a:t>
            </a:fld>
            <a:endParaRPr lang="en-IN"/>
          </a:p>
        </p:txBody>
      </p:sp>
    </p:spTree>
    <p:extLst>
      <p:ext uri="{BB962C8B-B14F-4D97-AF65-F5344CB8AC3E}">
        <p14:creationId xmlns:p14="http://schemas.microsoft.com/office/powerpoint/2010/main" val="36959690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95</a:t>
            </a:fld>
            <a:endParaRPr lang="en-IN"/>
          </a:p>
        </p:txBody>
      </p:sp>
    </p:spTree>
    <p:extLst>
      <p:ext uri="{BB962C8B-B14F-4D97-AF65-F5344CB8AC3E}">
        <p14:creationId xmlns:p14="http://schemas.microsoft.com/office/powerpoint/2010/main" val="399382382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96</a:t>
            </a:fld>
            <a:endParaRPr lang="en-IN"/>
          </a:p>
        </p:txBody>
      </p:sp>
    </p:spTree>
    <p:extLst>
      <p:ext uri="{BB962C8B-B14F-4D97-AF65-F5344CB8AC3E}">
        <p14:creationId xmlns:p14="http://schemas.microsoft.com/office/powerpoint/2010/main" val="149383503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97</a:t>
            </a:fld>
            <a:endParaRPr lang="en-IN"/>
          </a:p>
        </p:txBody>
      </p:sp>
    </p:spTree>
    <p:extLst>
      <p:ext uri="{BB962C8B-B14F-4D97-AF65-F5344CB8AC3E}">
        <p14:creationId xmlns:p14="http://schemas.microsoft.com/office/powerpoint/2010/main" val="350894457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98</a:t>
            </a:fld>
            <a:endParaRPr lang="en-IN"/>
          </a:p>
        </p:txBody>
      </p:sp>
    </p:spTree>
    <p:extLst>
      <p:ext uri="{BB962C8B-B14F-4D97-AF65-F5344CB8AC3E}">
        <p14:creationId xmlns:p14="http://schemas.microsoft.com/office/powerpoint/2010/main" val="309739461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99</a:t>
            </a:fld>
            <a:endParaRPr lang="en-IN"/>
          </a:p>
        </p:txBody>
      </p:sp>
    </p:spTree>
    <p:extLst>
      <p:ext uri="{BB962C8B-B14F-4D97-AF65-F5344CB8AC3E}">
        <p14:creationId xmlns:p14="http://schemas.microsoft.com/office/powerpoint/2010/main" val="31712763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100</a:t>
            </a:fld>
            <a:endParaRPr lang="en-IN"/>
          </a:p>
        </p:txBody>
      </p:sp>
    </p:spTree>
    <p:extLst>
      <p:ext uri="{BB962C8B-B14F-4D97-AF65-F5344CB8AC3E}">
        <p14:creationId xmlns:p14="http://schemas.microsoft.com/office/powerpoint/2010/main" val="346854948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101</a:t>
            </a:fld>
            <a:endParaRPr lang="en-IN"/>
          </a:p>
        </p:txBody>
      </p:sp>
    </p:spTree>
    <p:extLst>
      <p:ext uri="{BB962C8B-B14F-4D97-AF65-F5344CB8AC3E}">
        <p14:creationId xmlns:p14="http://schemas.microsoft.com/office/powerpoint/2010/main" val="401624952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102</a:t>
            </a:fld>
            <a:endParaRPr lang="en-IN"/>
          </a:p>
        </p:txBody>
      </p:sp>
    </p:spTree>
    <p:extLst>
      <p:ext uri="{BB962C8B-B14F-4D97-AF65-F5344CB8AC3E}">
        <p14:creationId xmlns:p14="http://schemas.microsoft.com/office/powerpoint/2010/main" val="268123712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103</a:t>
            </a:fld>
            <a:endParaRPr lang="en-IN"/>
          </a:p>
        </p:txBody>
      </p:sp>
    </p:spTree>
    <p:extLst>
      <p:ext uri="{BB962C8B-B14F-4D97-AF65-F5344CB8AC3E}">
        <p14:creationId xmlns:p14="http://schemas.microsoft.com/office/powerpoint/2010/main" val="152832809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104</a:t>
            </a:fld>
            <a:endParaRPr lang="en-IN"/>
          </a:p>
        </p:txBody>
      </p:sp>
    </p:spTree>
    <p:extLst>
      <p:ext uri="{BB962C8B-B14F-4D97-AF65-F5344CB8AC3E}">
        <p14:creationId xmlns:p14="http://schemas.microsoft.com/office/powerpoint/2010/main" val="61147561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105</a:t>
            </a:fld>
            <a:endParaRPr lang="en-IN"/>
          </a:p>
        </p:txBody>
      </p:sp>
    </p:spTree>
    <p:extLst>
      <p:ext uri="{BB962C8B-B14F-4D97-AF65-F5344CB8AC3E}">
        <p14:creationId xmlns:p14="http://schemas.microsoft.com/office/powerpoint/2010/main" val="1569527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106</a:t>
            </a:fld>
            <a:endParaRPr lang="en-IN"/>
          </a:p>
        </p:txBody>
      </p:sp>
    </p:spTree>
    <p:extLst>
      <p:ext uri="{BB962C8B-B14F-4D97-AF65-F5344CB8AC3E}">
        <p14:creationId xmlns:p14="http://schemas.microsoft.com/office/powerpoint/2010/main" val="94001998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107</a:t>
            </a:fld>
            <a:endParaRPr lang="en-IN"/>
          </a:p>
        </p:txBody>
      </p:sp>
    </p:spTree>
    <p:extLst>
      <p:ext uri="{BB962C8B-B14F-4D97-AF65-F5344CB8AC3E}">
        <p14:creationId xmlns:p14="http://schemas.microsoft.com/office/powerpoint/2010/main" val="272734443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108</a:t>
            </a:fld>
            <a:endParaRPr lang="en-IN"/>
          </a:p>
        </p:txBody>
      </p:sp>
    </p:spTree>
    <p:extLst>
      <p:ext uri="{BB962C8B-B14F-4D97-AF65-F5344CB8AC3E}">
        <p14:creationId xmlns:p14="http://schemas.microsoft.com/office/powerpoint/2010/main" val="396404566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109</a:t>
            </a:fld>
            <a:endParaRPr lang="en-IN"/>
          </a:p>
        </p:txBody>
      </p:sp>
    </p:spTree>
    <p:extLst>
      <p:ext uri="{BB962C8B-B14F-4D97-AF65-F5344CB8AC3E}">
        <p14:creationId xmlns:p14="http://schemas.microsoft.com/office/powerpoint/2010/main" val="302648481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110</a:t>
            </a:fld>
            <a:endParaRPr lang="en-IN"/>
          </a:p>
        </p:txBody>
      </p:sp>
    </p:spTree>
    <p:extLst>
      <p:ext uri="{BB962C8B-B14F-4D97-AF65-F5344CB8AC3E}">
        <p14:creationId xmlns:p14="http://schemas.microsoft.com/office/powerpoint/2010/main" val="209650508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111</a:t>
            </a:fld>
            <a:endParaRPr lang="en-IN"/>
          </a:p>
        </p:txBody>
      </p:sp>
    </p:spTree>
    <p:extLst>
      <p:ext uri="{BB962C8B-B14F-4D97-AF65-F5344CB8AC3E}">
        <p14:creationId xmlns:p14="http://schemas.microsoft.com/office/powerpoint/2010/main" val="171457240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112</a:t>
            </a:fld>
            <a:endParaRPr lang="en-IN"/>
          </a:p>
        </p:txBody>
      </p:sp>
    </p:spTree>
    <p:extLst>
      <p:ext uri="{BB962C8B-B14F-4D97-AF65-F5344CB8AC3E}">
        <p14:creationId xmlns:p14="http://schemas.microsoft.com/office/powerpoint/2010/main" val="217449350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113</a:t>
            </a:fld>
            <a:endParaRPr lang="en-IN"/>
          </a:p>
        </p:txBody>
      </p:sp>
    </p:spTree>
    <p:extLst>
      <p:ext uri="{BB962C8B-B14F-4D97-AF65-F5344CB8AC3E}">
        <p14:creationId xmlns:p14="http://schemas.microsoft.com/office/powerpoint/2010/main" val="368761587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114</a:t>
            </a:fld>
            <a:endParaRPr lang="en-IN"/>
          </a:p>
        </p:txBody>
      </p:sp>
    </p:spTree>
    <p:extLst>
      <p:ext uri="{BB962C8B-B14F-4D97-AF65-F5344CB8AC3E}">
        <p14:creationId xmlns:p14="http://schemas.microsoft.com/office/powerpoint/2010/main" val="8564761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115</a:t>
            </a:fld>
            <a:endParaRPr lang="en-IN"/>
          </a:p>
        </p:txBody>
      </p:sp>
    </p:spTree>
    <p:extLst>
      <p:ext uri="{BB962C8B-B14F-4D97-AF65-F5344CB8AC3E}">
        <p14:creationId xmlns:p14="http://schemas.microsoft.com/office/powerpoint/2010/main" val="399265202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116</a:t>
            </a:fld>
            <a:endParaRPr lang="en-IN"/>
          </a:p>
        </p:txBody>
      </p:sp>
    </p:spTree>
    <p:extLst>
      <p:ext uri="{BB962C8B-B14F-4D97-AF65-F5344CB8AC3E}">
        <p14:creationId xmlns:p14="http://schemas.microsoft.com/office/powerpoint/2010/main" val="113978150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117</a:t>
            </a:fld>
            <a:endParaRPr lang="en-IN"/>
          </a:p>
        </p:txBody>
      </p:sp>
    </p:spTree>
    <p:extLst>
      <p:ext uri="{BB962C8B-B14F-4D97-AF65-F5344CB8AC3E}">
        <p14:creationId xmlns:p14="http://schemas.microsoft.com/office/powerpoint/2010/main" val="146112188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118</a:t>
            </a:fld>
            <a:endParaRPr lang="en-IN"/>
          </a:p>
        </p:txBody>
      </p:sp>
    </p:spTree>
    <p:extLst>
      <p:ext uri="{BB962C8B-B14F-4D97-AF65-F5344CB8AC3E}">
        <p14:creationId xmlns:p14="http://schemas.microsoft.com/office/powerpoint/2010/main" val="27584468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119</a:t>
            </a:fld>
            <a:endParaRPr lang="en-IN"/>
          </a:p>
        </p:txBody>
      </p:sp>
    </p:spTree>
    <p:extLst>
      <p:ext uri="{BB962C8B-B14F-4D97-AF65-F5344CB8AC3E}">
        <p14:creationId xmlns:p14="http://schemas.microsoft.com/office/powerpoint/2010/main" val="375000759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83063" y="971550"/>
            <a:ext cx="4435475" cy="26225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60BE45-0189-4EAC-886B-45DA447F2218}" type="slidenum">
              <a:rPr lang="en-IN" smtClean="0"/>
              <a:t>120</a:t>
            </a:fld>
            <a:endParaRPr lang="en-IN"/>
          </a:p>
        </p:txBody>
      </p:sp>
    </p:spTree>
    <p:extLst>
      <p:ext uri="{BB962C8B-B14F-4D97-AF65-F5344CB8AC3E}">
        <p14:creationId xmlns:p14="http://schemas.microsoft.com/office/powerpoint/2010/main" val="3113679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90945" y="2176177"/>
            <a:ext cx="10097374" cy="430887"/>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781890" y="3931158"/>
            <a:ext cx="8315484"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7/29/2024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836734" y="403072"/>
            <a:ext cx="10205795" cy="389209"/>
          </a:xfrm>
        </p:spPr>
        <p:txBody>
          <a:bodyPr lIns="0" tIns="0" rIns="0" bIns="0"/>
          <a:lstStyle>
            <a:lvl1pPr>
              <a:defRPr sz="2529" b="0" i="0">
                <a:solidFill>
                  <a:schemeClr val="bg1"/>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7/29/2024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836734" y="403072"/>
            <a:ext cx="10205795" cy="389209"/>
          </a:xfrm>
        </p:spPr>
        <p:txBody>
          <a:bodyPr lIns="0" tIns="0" rIns="0" bIns="0"/>
          <a:lstStyle>
            <a:lvl1pPr>
              <a:defRPr sz="2529" b="0" i="0">
                <a:solidFill>
                  <a:schemeClr val="bg1"/>
                </a:solidFill>
                <a:latin typeface="Tahoma"/>
                <a:cs typeface="Tahoma"/>
              </a:defRPr>
            </a:lvl1pPr>
          </a:lstStyle>
          <a:p>
            <a:endParaRPr/>
          </a:p>
        </p:txBody>
      </p:sp>
      <p:sp>
        <p:nvSpPr>
          <p:cNvPr id="3" name="Holder 3"/>
          <p:cNvSpPr>
            <a:spLocks noGrp="1"/>
          </p:cNvSpPr>
          <p:nvPr>
            <p:ph sz="half" idx="2"/>
          </p:nvPr>
        </p:nvSpPr>
        <p:spPr>
          <a:xfrm>
            <a:off x="593963" y="1614583"/>
            <a:ext cx="5167479"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117821" y="1614583"/>
            <a:ext cx="5167479"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7/29/2024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836734" y="403072"/>
            <a:ext cx="10205795" cy="389209"/>
          </a:xfrm>
        </p:spPr>
        <p:txBody>
          <a:bodyPr lIns="0" tIns="0" rIns="0" bIns="0"/>
          <a:lstStyle>
            <a:lvl1pPr>
              <a:defRPr sz="2529" b="0" i="0">
                <a:solidFill>
                  <a:schemeClr val="bg1"/>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7/29/2024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7/29/2024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l="-2000" r="-2000"/>
          </a:stretch>
        </a:blipFill>
        <a:effectLst/>
      </p:bgPr>
    </p:bg>
    <p:spTree>
      <p:nvGrpSpPr>
        <p:cNvPr id="1" name=""/>
        <p:cNvGrpSpPr/>
        <p:nvPr/>
      </p:nvGrpSpPr>
      <p:grpSpPr>
        <a:xfrm>
          <a:off x="0" y="0"/>
          <a:ext cx="0" cy="0"/>
          <a:chOff x="0" y="0"/>
          <a:chExt cx="0" cy="0"/>
        </a:xfrm>
      </p:grpSpPr>
      <p:pic>
        <p:nvPicPr>
          <p:cNvPr id="16" name="bg object 16"/>
          <p:cNvPicPr/>
          <p:nvPr/>
        </p:nvPicPr>
        <p:blipFill>
          <a:blip r:embed="rId8" cstate="print"/>
          <a:stretch>
            <a:fillRect/>
          </a:stretch>
        </p:blipFill>
        <p:spPr>
          <a:xfrm>
            <a:off x="408349" y="238585"/>
            <a:ext cx="11030509" cy="6518092"/>
          </a:xfrm>
          <a:prstGeom prst="rect">
            <a:avLst/>
          </a:prstGeom>
        </p:spPr>
      </p:pic>
      <p:sp>
        <p:nvSpPr>
          <p:cNvPr id="2" name="Holder 2"/>
          <p:cNvSpPr>
            <a:spLocks noGrp="1"/>
          </p:cNvSpPr>
          <p:nvPr>
            <p:ph type="title"/>
          </p:nvPr>
        </p:nvSpPr>
        <p:spPr>
          <a:xfrm>
            <a:off x="836734" y="403072"/>
            <a:ext cx="10205795" cy="430887"/>
          </a:xfrm>
          <a:prstGeom prst="rect">
            <a:avLst/>
          </a:prstGeom>
        </p:spPr>
        <p:txBody>
          <a:bodyPr wrap="square" lIns="0" tIns="0" rIns="0" bIns="0">
            <a:spAutoFit/>
          </a:bodyPr>
          <a:lstStyle>
            <a:lvl1pPr>
              <a:defRPr sz="2800" b="0" i="0">
                <a:solidFill>
                  <a:schemeClr val="bg1"/>
                </a:solidFill>
                <a:latin typeface="Tahoma"/>
                <a:cs typeface="Tahoma"/>
              </a:defRPr>
            </a:lvl1pPr>
          </a:lstStyle>
          <a:p>
            <a:endParaRPr/>
          </a:p>
        </p:txBody>
      </p:sp>
      <p:sp>
        <p:nvSpPr>
          <p:cNvPr id="3" name="Holder 3"/>
          <p:cNvSpPr>
            <a:spLocks noGrp="1"/>
          </p:cNvSpPr>
          <p:nvPr>
            <p:ph type="body" idx="1"/>
          </p:nvPr>
        </p:nvSpPr>
        <p:spPr>
          <a:xfrm>
            <a:off x="1273014" y="1433121"/>
            <a:ext cx="10186350"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038950" y="6528530"/>
            <a:ext cx="3801364" cy="254365"/>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93963" y="6528530"/>
            <a:ext cx="2732230" cy="25436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7/29/2024</a:t>
            </a:fld>
            <a:endParaRPr lang="en-US"/>
          </a:p>
        </p:txBody>
      </p:sp>
      <p:sp>
        <p:nvSpPr>
          <p:cNvPr id="6" name="Holder 6"/>
          <p:cNvSpPr>
            <a:spLocks noGrp="1"/>
          </p:cNvSpPr>
          <p:nvPr>
            <p:ph type="sldNum" sz="quarter" idx="7"/>
          </p:nvPr>
        </p:nvSpPr>
        <p:spPr>
          <a:xfrm>
            <a:off x="8553070" y="6528530"/>
            <a:ext cx="2732230" cy="25436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12943">
        <a:defRPr>
          <a:latin typeface="+mn-lt"/>
          <a:ea typeface="+mn-ea"/>
          <a:cs typeface="+mn-cs"/>
        </a:defRPr>
      </a:lvl2pPr>
      <a:lvl3pPr marL="825886">
        <a:defRPr>
          <a:latin typeface="+mn-lt"/>
          <a:ea typeface="+mn-ea"/>
          <a:cs typeface="+mn-cs"/>
        </a:defRPr>
      </a:lvl3pPr>
      <a:lvl4pPr marL="1238829">
        <a:defRPr>
          <a:latin typeface="+mn-lt"/>
          <a:ea typeface="+mn-ea"/>
          <a:cs typeface="+mn-cs"/>
        </a:defRPr>
      </a:lvl4pPr>
      <a:lvl5pPr marL="1651772">
        <a:defRPr>
          <a:latin typeface="+mn-lt"/>
          <a:ea typeface="+mn-ea"/>
          <a:cs typeface="+mn-cs"/>
        </a:defRPr>
      </a:lvl5pPr>
      <a:lvl6pPr marL="2064715">
        <a:defRPr>
          <a:latin typeface="+mn-lt"/>
          <a:ea typeface="+mn-ea"/>
          <a:cs typeface="+mn-cs"/>
        </a:defRPr>
      </a:lvl6pPr>
      <a:lvl7pPr marL="2477658">
        <a:defRPr>
          <a:latin typeface="+mn-lt"/>
          <a:ea typeface="+mn-ea"/>
          <a:cs typeface="+mn-cs"/>
        </a:defRPr>
      </a:lvl7pPr>
      <a:lvl8pPr marL="2890601">
        <a:defRPr>
          <a:latin typeface="+mn-lt"/>
          <a:ea typeface="+mn-ea"/>
          <a:cs typeface="+mn-cs"/>
        </a:defRPr>
      </a:lvl8pPr>
      <a:lvl9pPr marL="3303544">
        <a:defRPr>
          <a:latin typeface="+mn-lt"/>
          <a:ea typeface="+mn-ea"/>
          <a:cs typeface="+mn-cs"/>
        </a:defRPr>
      </a:lvl9pPr>
    </p:bodyStyle>
    <p:otherStyle>
      <a:lvl1pPr marL="0">
        <a:defRPr>
          <a:latin typeface="+mn-lt"/>
          <a:ea typeface="+mn-ea"/>
          <a:cs typeface="+mn-cs"/>
        </a:defRPr>
      </a:lvl1pPr>
      <a:lvl2pPr marL="412943">
        <a:defRPr>
          <a:latin typeface="+mn-lt"/>
          <a:ea typeface="+mn-ea"/>
          <a:cs typeface="+mn-cs"/>
        </a:defRPr>
      </a:lvl2pPr>
      <a:lvl3pPr marL="825886">
        <a:defRPr>
          <a:latin typeface="+mn-lt"/>
          <a:ea typeface="+mn-ea"/>
          <a:cs typeface="+mn-cs"/>
        </a:defRPr>
      </a:lvl3pPr>
      <a:lvl4pPr marL="1238829">
        <a:defRPr>
          <a:latin typeface="+mn-lt"/>
          <a:ea typeface="+mn-ea"/>
          <a:cs typeface="+mn-cs"/>
        </a:defRPr>
      </a:lvl4pPr>
      <a:lvl5pPr marL="1651772">
        <a:defRPr>
          <a:latin typeface="+mn-lt"/>
          <a:ea typeface="+mn-ea"/>
          <a:cs typeface="+mn-cs"/>
        </a:defRPr>
      </a:lvl5pPr>
      <a:lvl6pPr marL="2064715">
        <a:defRPr>
          <a:latin typeface="+mn-lt"/>
          <a:ea typeface="+mn-ea"/>
          <a:cs typeface="+mn-cs"/>
        </a:defRPr>
      </a:lvl6pPr>
      <a:lvl7pPr marL="2477658">
        <a:defRPr>
          <a:latin typeface="+mn-lt"/>
          <a:ea typeface="+mn-ea"/>
          <a:cs typeface="+mn-cs"/>
        </a:defRPr>
      </a:lvl7pPr>
      <a:lvl8pPr marL="2890601">
        <a:defRPr>
          <a:latin typeface="+mn-lt"/>
          <a:ea typeface="+mn-ea"/>
          <a:cs typeface="+mn-cs"/>
        </a:defRPr>
      </a:lvl8pPr>
      <a:lvl9pPr marL="3303544">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4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1.emf"/><Relationship Id="rId7" Type="http://schemas.openxmlformats.org/officeDocument/2006/relationships/image" Target="../media/image53.emf"/><Relationship Id="rId2" Type="http://schemas.openxmlformats.org/officeDocument/2006/relationships/oleObject" Target="../embeddings/oleObject3.bin"/><Relationship Id="rId1" Type="http://schemas.openxmlformats.org/officeDocument/2006/relationships/slideLayout" Target="../slideLayouts/slideLayout2.xml"/><Relationship Id="rId6" Type="http://schemas.openxmlformats.org/officeDocument/2006/relationships/oleObject" Target="../embeddings/oleObject5.bin"/><Relationship Id="rId5" Type="http://schemas.openxmlformats.org/officeDocument/2006/relationships/image" Target="../media/image52.emf"/><Relationship Id="rId4" Type="http://schemas.openxmlformats.org/officeDocument/2006/relationships/oleObject" Target="../embeddings/oleObject4.bin"/></Relationships>
</file>

<file path=ppt/slides/_rels/slide50.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oleObject" Target="../embeddings/oleObject6.bin"/><Relationship Id="rId1" Type="http://schemas.openxmlformats.org/officeDocument/2006/relationships/slideLayout" Target="../slideLayouts/slideLayout2.xml"/><Relationship Id="rId5" Type="http://schemas.openxmlformats.org/officeDocument/2006/relationships/image" Target="../media/image52.emf"/><Relationship Id="rId4" Type="http://schemas.openxmlformats.org/officeDocument/2006/relationships/oleObject" Target="../embeddings/oleObject7.bin"/></Relationships>
</file>

<file path=ppt/slides/_rels/slide51.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oleObject" Target="../embeddings/oleObject8.bin"/><Relationship Id="rId1" Type="http://schemas.openxmlformats.org/officeDocument/2006/relationships/slideLayout" Target="../slideLayouts/slideLayout2.xml"/><Relationship Id="rId5" Type="http://schemas.openxmlformats.org/officeDocument/2006/relationships/oleObject" Target="../embeddings/oleObject10.bin"/><Relationship Id="rId4" Type="http://schemas.openxmlformats.org/officeDocument/2006/relationships/oleObject" Target="../embeddings/oleObject9.bin"/></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8.png"/></Relationships>
</file>

<file path=ppt/slides/_rels/slide5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6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8" Type="http://schemas.openxmlformats.org/officeDocument/2006/relationships/image" Target="../media/image74.emf"/><Relationship Id="rId3" Type="http://schemas.openxmlformats.org/officeDocument/2006/relationships/oleObject" Target="../embeddings/oleObject11.bin"/><Relationship Id="rId7" Type="http://schemas.openxmlformats.org/officeDocument/2006/relationships/oleObject" Target="../embeddings/oleObject13.bin"/><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73.emf"/><Relationship Id="rId5" Type="http://schemas.openxmlformats.org/officeDocument/2006/relationships/oleObject" Target="../embeddings/oleObject12.bin"/><Relationship Id="rId10" Type="http://schemas.openxmlformats.org/officeDocument/2006/relationships/image" Target="../media/image75.emf"/><Relationship Id="rId4" Type="http://schemas.openxmlformats.org/officeDocument/2006/relationships/image" Target="../media/image72.emf"/><Relationship Id="rId9" Type="http://schemas.openxmlformats.org/officeDocument/2006/relationships/oleObject" Target="../embeddings/oleObject14.bin"/></Relationships>
</file>

<file path=ppt/slides/_rels/slide7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7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8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81.emf"/></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oleObject" Target="../embeddings/oleObject16.bin"/><Relationship Id="rId7" Type="http://schemas.openxmlformats.org/officeDocument/2006/relationships/image" Target="../media/image84.wmf"/><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image" Target="../media/image83.emf"/><Relationship Id="rId5" Type="http://schemas.openxmlformats.org/officeDocument/2006/relationships/oleObject" Target="../embeddings/oleObject17.bin"/><Relationship Id="rId4" Type="http://schemas.openxmlformats.org/officeDocument/2006/relationships/image" Target="../media/image82.emf"/></Relationships>
</file>

<file path=ppt/slides/_rels/slide110.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notesSlide" Target="../notesSlides/notesSlide67.xml"/><Relationship Id="rId1" Type="http://schemas.openxmlformats.org/officeDocument/2006/relationships/slideLayout" Target="../slideLayouts/slideLayout2.xml"/><Relationship Id="rId6" Type="http://schemas.openxmlformats.org/officeDocument/2006/relationships/image" Target="../media/image83.emf"/><Relationship Id="rId5" Type="http://schemas.openxmlformats.org/officeDocument/2006/relationships/oleObject" Target="../embeddings/oleObject19.bin"/><Relationship Id="rId4" Type="http://schemas.openxmlformats.org/officeDocument/2006/relationships/image" Target="../media/image82.emf"/></Relationships>
</file>

<file path=ppt/slides/_rels/slide111.xml.rels><?xml version="1.0" encoding="UTF-8" standalone="yes"?>
<Relationships xmlns="http://schemas.openxmlformats.org/package/2006/relationships"><Relationship Id="rId3" Type="http://schemas.openxmlformats.org/officeDocument/2006/relationships/oleObject" Target="../embeddings/oleObject20.bin"/><Relationship Id="rId7" Type="http://schemas.openxmlformats.org/officeDocument/2006/relationships/image" Target="../media/image85.wmf"/><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image" Target="../media/image83.emf"/><Relationship Id="rId5" Type="http://schemas.openxmlformats.org/officeDocument/2006/relationships/oleObject" Target="../embeddings/oleObject21.bin"/><Relationship Id="rId4" Type="http://schemas.openxmlformats.org/officeDocument/2006/relationships/image" Target="../media/image82.emf"/></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40979" y="616027"/>
            <a:ext cx="9359900" cy="5650176"/>
          </a:xfrm>
          <a:prstGeom prst="rect">
            <a:avLst/>
          </a:prstGeom>
        </p:spPr>
        <p:txBody>
          <a:bodyPr vert="horz" wrap="square" lIns="0" tIns="10897" rIns="0" bIns="0" rtlCol="0">
            <a:spAutoFit/>
          </a:bodyPr>
          <a:lstStyle/>
          <a:p>
            <a:pPr marL="11471" algn="ctr">
              <a:lnSpc>
                <a:spcPct val="150000"/>
              </a:lnSpc>
              <a:spcBef>
                <a:spcPts val="86"/>
              </a:spcBef>
            </a:pPr>
            <a:r>
              <a:rPr lang="en-US" sz="6322" b="1" spc="-5" dirty="0">
                <a:solidFill>
                  <a:srgbClr val="FFFF00"/>
                </a:solidFill>
              </a:rPr>
              <a:t>ORGANIC CHEMISTRY  SOME BASIC PRINCIPLES AND TECHNIQUES</a:t>
            </a:r>
            <a:endParaRPr sz="6322" b="1" spc="-5" dirty="0">
              <a:solidFill>
                <a:srgbClr val="FFFF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1805222E-536D-64D8-2E50-DAE0B3C9A64B}"/>
              </a:ext>
            </a:extLst>
          </p:cNvPr>
          <p:cNvSpPr txBox="1">
            <a:spLocks/>
          </p:cNvSpPr>
          <p:nvPr/>
        </p:nvSpPr>
        <p:spPr>
          <a:xfrm>
            <a:off x="1291431" y="157162"/>
            <a:ext cx="3578785" cy="428041"/>
          </a:xfrm>
          <a:prstGeom prst="rect">
            <a:avLst/>
          </a:prstGeom>
        </p:spPr>
        <p:txBody>
          <a:bodyPr vert="horz" wrap="square" lIns="0" tIns="10897" rIns="0" bIns="0" rtlCol="0">
            <a:spAutoFit/>
          </a:bodyPr>
          <a:lstStyle>
            <a:lvl1pPr>
              <a:defRPr sz="2800" b="0" i="0">
                <a:solidFill>
                  <a:schemeClr val="bg1"/>
                </a:solidFill>
                <a:latin typeface="Tahoma"/>
                <a:ea typeface="+mj-ea"/>
                <a:cs typeface="Tahoma"/>
              </a:defRPr>
            </a:lvl1pPr>
          </a:lstStyle>
          <a:p>
            <a:pPr marL="11471">
              <a:spcBef>
                <a:spcPts val="86"/>
              </a:spcBef>
            </a:pPr>
            <a:r>
              <a:rPr lang="en-US" sz="2710" b="1" kern="0" spc="-27" dirty="0">
                <a:solidFill>
                  <a:srgbClr val="FFFF00"/>
                </a:solidFill>
              </a:rPr>
              <a:t>INTRODUCTION</a:t>
            </a:r>
            <a:endParaRPr lang="en-US" sz="2710" kern="0" spc="-5" dirty="0">
              <a:solidFill>
                <a:srgbClr val="FFFF00"/>
              </a:solidFill>
            </a:endParaRPr>
          </a:p>
        </p:txBody>
      </p:sp>
      <p:sp>
        <p:nvSpPr>
          <p:cNvPr id="15" name="Rectangle 14">
            <a:extLst>
              <a:ext uri="{FF2B5EF4-FFF2-40B4-BE49-F238E27FC236}">
                <a16:creationId xmlns:a16="http://schemas.microsoft.com/office/drawing/2014/main" id="{34CA4397-730A-9688-FD55-7DBC6A62B65D}"/>
              </a:ext>
            </a:extLst>
          </p:cNvPr>
          <p:cNvSpPr/>
          <p:nvPr/>
        </p:nvSpPr>
        <p:spPr>
          <a:xfrm>
            <a:off x="1139031" y="1071562"/>
            <a:ext cx="9996406" cy="5444122"/>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marL="285750" indent="-285750">
              <a:lnSpc>
                <a:spcPct val="150000"/>
              </a:lnSpc>
              <a:buFont typeface="Wingdings" panose="05000000000000000000" pitchFamily="2" charset="2"/>
              <a:buChar char="v"/>
            </a:pPr>
            <a:r>
              <a:rPr lang="en-US" sz="2600" dirty="0">
                <a:solidFill>
                  <a:schemeClr val="bg1"/>
                </a:solidFill>
                <a:latin typeface="Tahoma" panose="020B0604030504040204" pitchFamily="34" charset="0"/>
                <a:ea typeface="Tahoma" panose="020B0604030504040204" pitchFamily="34" charset="0"/>
                <a:cs typeface="Tahoma" panose="020B0604030504040204" pitchFamily="34" charset="0"/>
              </a:rPr>
              <a:t>Tetravalence of carbon</a:t>
            </a:r>
          </a:p>
          <a:p>
            <a:pPr marL="285750" indent="-285750">
              <a:lnSpc>
                <a:spcPct val="150000"/>
              </a:lnSpc>
              <a:buFont typeface="Wingdings" panose="05000000000000000000" pitchFamily="2" charset="2"/>
              <a:buChar char="v"/>
            </a:pPr>
            <a:r>
              <a:rPr lang="en-US" sz="2600" dirty="0">
                <a:solidFill>
                  <a:schemeClr val="bg1"/>
                </a:solidFill>
                <a:latin typeface="Tahoma" panose="020B0604030504040204" pitchFamily="34" charset="0"/>
                <a:ea typeface="Tahoma" panose="020B0604030504040204" pitchFamily="34" charset="0"/>
                <a:cs typeface="Tahoma" panose="020B0604030504040204" pitchFamily="34" charset="0"/>
              </a:rPr>
              <a:t>Shape of carbon compounds</a:t>
            </a:r>
          </a:p>
          <a:p>
            <a:pPr marL="285750" indent="-285750">
              <a:lnSpc>
                <a:spcPct val="150000"/>
              </a:lnSpc>
              <a:buFont typeface="Wingdings" panose="05000000000000000000" pitchFamily="2" charset="2"/>
              <a:buChar char="v"/>
            </a:pPr>
            <a:r>
              <a:rPr lang="en-US" sz="2600" dirty="0">
                <a:solidFill>
                  <a:schemeClr val="bg1"/>
                </a:solidFill>
                <a:latin typeface="Tahoma" panose="020B0604030504040204" pitchFamily="34" charset="0"/>
                <a:ea typeface="Tahoma" panose="020B0604030504040204" pitchFamily="34" charset="0"/>
                <a:cs typeface="Tahoma" panose="020B0604030504040204" pitchFamily="34" charset="0"/>
              </a:rPr>
              <a:t>Carbon can form covalent bond and compound</a:t>
            </a:r>
          </a:p>
          <a:p>
            <a:pPr marL="285750" indent="-285750">
              <a:lnSpc>
                <a:spcPct val="150000"/>
              </a:lnSpc>
              <a:buFont typeface="Wingdings" panose="05000000000000000000" pitchFamily="2" charset="2"/>
              <a:buChar char="v"/>
            </a:pPr>
            <a:r>
              <a:rPr lang="en-US" sz="2600" dirty="0">
                <a:solidFill>
                  <a:schemeClr val="bg1"/>
                </a:solidFill>
                <a:latin typeface="Tahoma" panose="020B0604030504040204" pitchFamily="34" charset="0"/>
                <a:ea typeface="Tahoma" panose="020B0604030504040204" pitchFamily="34" charset="0"/>
                <a:cs typeface="Tahoma" panose="020B0604030504040204" pitchFamily="34" charset="0"/>
              </a:rPr>
              <a:t>Electronic configuration of carbon (Co</a:t>
            </a:r>
            <a:r>
              <a:rPr lang="en-US" sz="2600" baseline="30000" dirty="0">
                <a:solidFill>
                  <a:schemeClr val="bg1"/>
                </a:solidFill>
                <a:latin typeface="Tahoma" panose="020B0604030504040204" pitchFamily="34" charset="0"/>
                <a:ea typeface="Tahoma" panose="020B0604030504040204" pitchFamily="34" charset="0"/>
                <a:cs typeface="Tahoma" panose="020B0604030504040204" pitchFamily="34" charset="0"/>
              </a:rPr>
              <a:t>12</a:t>
            </a:r>
            <a:r>
              <a:rPr lang="en-US" sz="2600" dirty="0">
                <a:solidFill>
                  <a:schemeClr val="bg1"/>
                </a:solidFill>
                <a:latin typeface="Tahoma" panose="020B0604030504040204" pitchFamily="34" charset="0"/>
                <a:ea typeface="Tahoma" panose="020B0604030504040204" pitchFamily="34" charset="0"/>
                <a:cs typeface="Tahoma" panose="020B0604030504040204" pitchFamily="34" charset="0"/>
              </a:rPr>
              <a:t>) = 1S</a:t>
            </a:r>
            <a:r>
              <a:rPr lang="en-US" sz="2600" baseline="30000" dirty="0">
                <a:solidFill>
                  <a:schemeClr val="bg1"/>
                </a:solidFill>
                <a:latin typeface="Tahoma" panose="020B0604030504040204" pitchFamily="34" charset="0"/>
                <a:ea typeface="Tahoma" panose="020B0604030504040204" pitchFamily="34" charset="0"/>
                <a:cs typeface="Tahoma" panose="020B0604030504040204" pitchFamily="34" charset="0"/>
              </a:rPr>
              <a:t>2</a:t>
            </a:r>
            <a:r>
              <a:rPr lang="en-US" sz="2600" dirty="0">
                <a:solidFill>
                  <a:schemeClr val="bg1"/>
                </a:solidFill>
                <a:latin typeface="Tahoma" panose="020B0604030504040204" pitchFamily="34" charset="0"/>
                <a:ea typeface="Tahoma" panose="020B0604030504040204" pitchFamily="34" charset="0"/>
                <a:cs typeface="Tahoma" panose="020B0604030504040204" pitchFamily="34" charset="0"/>
              </a:rPr>
              <a:t>2S</a:t>
            </a:r>
            <a:r>
              <a:rPr lang="en-US" sz="2600" baseline="30000" dirty="0">
                <a:solidFill>
                  <a:schemeClr val="bg1"/>
                </a:solidFill>
                <a:latin typeface="Tahoma" panose="020B0604030504040204" pitchFamily="34" charset="0"/>
                <a:ea typeface="Tahoma" panose="020B0604030504040204" pitchFamily="34" charset="0"/>
                <a:cs typeface="Tahoma" panose="020B0604030504040204" pitchFamily="34" charset="0"/>
              </a:rPr>
              <a:t>2</a:t>
            </a:r>
            <a:r>
              <a:rPr lang="en-US" sz="2600" dirty="0">
                <a:solidFill>
                  <a:schemeClr val="bg1"/>
                </a:solidFill>
                <a:latin typeface="Tahoma" panose="020B0604030504040204" pitchFamily="34" charset="0"/>
                <a:ea typeface="Tahoma" panose="020B0604030504040204" pitchFamily="34" charset="0"/>
                <a:cs typeface="Tahoma" panose="020B0604030504040204" pitchFamily="34" charset="0"/>
              </a:rPr>
              <a:t>2P</a:t>
            </a:r>
            <a:r>
              <a:rPr lang="en-US" sz="2600" baseline="30000" dirty="0">
                <a:solidFill>
                  <a:schemeClr val="bg1"/>
                </a:solidFill>
                <a:latin typeface="Tahoma" panose="020B0604030504040204" pitchFamily="34" charset="0"/>
                <a:ea typeface="Tahoma" panose="020B0604030504040204" pitchFamily="34" charset="0"/>
                <a:cs typeface="Tahoma" panose="020B0604030504040204" pitchFamily="34" charset="0"/>
              </a:rPr>
              <a:t>2</a:t>
            </a:r>
            <a:endParaRPr lang="en-US" sz="26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285750" indent="-285750">
              <a:lnSpc>
                <a:spcPct val="150000"/>
              </a:lnSpc>
              <a:buFont typeface="Wingdings" panose="05000000000000000000" pitchFamily="2" charset="2"/>
              <a:buChar char="v"/>
            </a:pPr>
            <a:r>
              <a:rPr lang="en-US" sz="2600" dirty="0" err="1">
                <a:solidFill>
                  <a:schemeClr val="bg1"/>
                </a:solidFill>
                <a:latin typeface="Tahoma" panose="020B0604030504040204" pitchFamily="34" charset="0"/>
                <a:ea typeface="Tahoma" panose="020B0604030504040204" pitchFamily="34" charset="0"/>
                <a:cs typeface="Tahoma" panose="020B0604030504040204" pitchFamily="34" charset="0"/>
              </a:rPr>
              <a:t>Hybridisation</a:t>
            </a:r>
            <a:r>
              <a:rPr lang="en-US" sz="2600" dirty="0">
                <a:solidFill>
                  <a:schemeClr val="bg1"/>
                </a:solidFill>
                <a:latin typeface="Tahoma" panose="020B0604030504040204" pitchFamily="34" charset="0"/>
                <a:ea typeface="Tahoma" panose="020B0604030504040204" pitchFamily="34" charset="0"/>
                <a:cs typeface="Tahoma" panose="020B0604030504040204" pitchFamily="34" charset="0"/>
              </a:rPr>
              <a:t> - 				</a:t>
            </a:r>
            <a:endParaRPr lang="en-US" sz="2400" dirty="0">
              <a:solidFill>
                <a:schemeClr val="bg1"/>
              </a:solidFill>
              <a:latin typeface="Tahoma" panose="020B0604030504040204" pitchFamily="34" charset="0"/>
              <a:ea typeface="Tahoma" panose="020B0604030504040204" pitchFamily="34" charset="0"/>
              <a:cs typeface="Tahoma" panose="020B0604030504040204" pitchFamily="34" charset="0"/>
            </a:endParaRPr>
          </a:p>
          <a:p>
            <a:r>
              <a:rPr 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    alkane [C</a:t>
            </a:r>
            <a:r>
              <a:rPr lang="en-US" sz="240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n </a:t>
            </a:r>
            <a:r>
              <a:rPr 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H</a:t>
            </a:r>
            <a:r>
              <a:rPr lang="en-US" sz="240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2n+2</a:t>
            </a:r>
            <a:r>
              <a:rPr 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 - Sp</a:t>
            </a:r>
            <a:r>
              <a:rPr lang="en-US" sz="2400" baseline="30000" dirty="0">
                <a:solidFill>
                  <a:schemeClr val="bg1"/>
                </a:solidFill>
                <a:latin typeface="Tahoma" panose="020B0604030504040204" pitchFamily="34" charset="0"/>
                <a:ea typeface="Tahoma" panose="020B0604030504040204" pitchFamily="34" charset="0"/>
                <a:cs typeface="Tahoma" panose="020B0604030504040204" pitchFamily="34" charset="0"/>
              </a:rPr>
              <a:t>3 </a:t>
            </a:r>
            <a:r>
              <a:rPr 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		Alkene [C</a:t>
            </a:r>
            <a:r>
              <a:rPr lang="en-US" sz="240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n</a:t>
            </a:r>
            <a:r>
              <a:rPr 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H</a:t>
            </a:r>
            <a:r>
              <a:rPr lang="en-US" sz="240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2n</a:t>
            </a:r>
            <a:r>
              <a:rPr 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 - Sp</a:t>
            </a:r>
            <a:r>
              <a:rPr lang="en-US" sz="2400" baseline="30000" dirty="0">
                <a:solidFill>
                  <a:schemeClr val="bg1"/>
                </a:solidFill>
                <a:latin typeface="Tahoma" panose="020B0604030504040204" pitchFamily="34" charset="0"/>
                <a:ea typeface="Tahoma" panose="020B0604030504040204" pitchFamily="34" charset="0"/>
                <a:cs typeface="Tahoma" panose="020B0604030504040204" pitchFamily="34" charset="0"/>
              </a:rPr>
              <a:t>2</a:t>
            </a:r>
            <a:r>
              <a:rPr 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240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	</a:t>
            </a:r>
            <a:endParaRPr lang="en-US" sz="2600" baseline="-25000" dirty="0">
              <a:solidFill>
                <a:schemeClr val="bg1"/>
              </a:solidFill>
              <a:latin typeface="Tahoma" panose="020B0604030504040204" pitchFamily="34" charset="0"/>
              <a:ea typeface="Tahoma" panose="020B0604030504040204" pitchFamily="34" charset="0"/>
              <a:cs typeface="Tahoma" panose="020B0604030504040204" pitchFamily="34" charset="0"/>
            </a:endParaRPr>
          </a:p>
          <a:p>
            <a:r>
              <a:rPr lang="en-US" sz="260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2800" dirty="0" err="1">
                <a:solidFill>
                  <a:schemeClr val="bg1"/>
                </a:solidFill>
                <a:latin typeface="Tahoma" panose="020B0604030504040204" pitchFamily="34" charset="0"/>
                <a:ea typeface="Tahoma" panose="020B0604030504040204" pitchFamily="34" charset="0"/>
                <a:cs typeface="Tahoma" panose="020B0604030504040204" pitchFamily="34" charset="0"/>
              </a:rPr>
              <a:t>Eg.</a:t>
            </a:r>
            <a:r>
              <a:rPr lang="en-US" sz="2800" dirty="0">
                <a:solidFill>
                  <a:schemeClr val="bg1"/>
                </a:solidFill>
                <a:latin typeface="Tahoma" panose="020B0604030504040204" pitchFamily="34" charset="0"/>
                <a:ea typeface="Tahoma" panose="020B0604030504040204" pitchFamily="34" charset="0"/>
                <a:cs typeface="Tahoma" panose="020B0604030504040204" pitchFamily="34" charset="0"/>
              </a:rPr>
              <a:t> CH</a:t>
            </a:r>
            <a:r>
              <a:rPr lang="en-US" sz="280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4				</a:t>
            </a:r>
            <a:r>
              <a:rPr lang="en-US" sz="2800" dirty="0" err="1">
                <a:solidFill>
                  <a:schemeClr val="bg1"/>
                </a:solidFill>
                <a:latin typeface="Tahoma" panose="020B0604030504040204" pitchFamily="34" charset="0"/>
                <a:ea typeface="Tahoma" panose="020B0604030504040204" pitchFamily="34" charset="0"/>
                <a:cs typeface="Tahoma" panose="020B0604030504040204" pitchFamily="34" charset="0"/>
              </a:rPr>
              <a:t>Eg.</a:t>
            </a:r>
            <a:r>
              <a:rPr lang="en-US" sz="2800" dirty="0">
                <a:solidFill>
                  <a:schemeClr val="bg1"/>
                </a:solidFill>
                <a:latin typeface="Tahoma" panose="020B0604030504040204" pitchFamily="34" charset="0"/>
                <a:ea typeface="Tahoma" panose="020B0604030504040204" pitchFamily="34" charset="0"/>
                <a:cs typeface="Tahoma" panose="020B0604030504040204" pitchFamily="34" charset="0"/>
              </a:rPr>
              <a:t> C</a:t>
            </a:r>
            <a:r>
              <a:rPr lang="en-US" sz="280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2</a:t>
            </a:r>
            <a:r>
              <a:rPr lang="en-US" sz="2800" dirty="0">
                <a:solidFill>
                  <a:schemeClr val="bg1"/>
                </a:solidFill>
                <a:latin typeface="Tahoma" panose="020B0604030504040204" pitchFamily="34" charset="0"/>
                <a:ea typeface="Tahoma" panose="020B0604030504040204" pitchFamily="34" charset="0"/>
                <a:cs typeface="Tahoma" panose="020B0604030504040204" pitchFamily="34" charset="0"/>
              </a:rPr>
              <a:t>H</a:t>
            </a:r>
            <a:r>
              <a:rPr lang="en-US" sz="280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4</a:t>
            </a:r>
          </a:p>
          <a:p>
            <a:r>
              <a:rPr lang="en-US" sz="280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2800" dirty="0" err="1">
                <a:solidFill>
                  <a:schemeClr val="bg1"/>
                </a:solidFill>
                <a:latin typeface="Tahoma" panose="020B0604030504040204" pitchFamily="34" charset="0"/>
                <a:ea typeface="Tahoma" panose="020B0604030504040204" pitchFamily="34" charset="0"/>
                <a:cs typeface="Tahoma" panose="020B0604030504040204" pitchFamily="34" charset="0"/>
              </a:rPr>
              <a:t>ie</a:t>
            </a:r>
            <a:r>
              <a:rPr lang="en-US" sz="280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2000" dirty="0">
                <a:solidFill>
                  <a:schemeClr val="bg1"/>
                </a:solidFill>
                <a:latin typeface="Tahoma" panose="020B0604030504040204" pitchFamily="34" charset="0"/>
                <a:ea typeface="Tahoma" panose="020B0604030504040204" pitchFamily="34" charset="0"/>
                <a:cs typeface="Tahoma" panose="020B0604030504040204" pitchFamily="34" charset="0"/>
              </a:rPr>
              <a:t>H				 H	H</a:t>
            </a:r>
          </a:p>
          <a:p>
            <a:r>
              <a:rPr 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                  |				 |	|</a:t>
            </a:r>
          </a:p>
          <a:p>
            <a:r>
              <a:rPr 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          H  –  C  – H	      </a:t>
            </a:r>
            <a:r>
              <a:rPr lang="en-US" sz="2400" dirty="0" err="1">
                <a:solidFill>
                  <a:schemeClr val="bg1"/>
                </a:solidFill>
                <a:latin typeface="Tahoma" panose="020B0604030504040204" pitchFamily="34" charset="0"/>
                <a:ea typeface="Tahoma" panose="020B0604030504040204" pitchFamily="34" charset="0"/>
                <a:cs typeface="Tahoma" panose="020B0604030504040204" pitchFamily="34" charset="0"/>
              </a:rPr>
              <a:t>ie</a:t>
            </a:r>
            <a:r>
              <a:rPr 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 	 C  =	C</a:t>
            </a:r>
          </a:p>
          <a:p>
            <a:r>
              <a:rPr 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                  |				 |	|</a:t>
            </a:r>
          </a:p>
          <a:p>
            <a:r>
              <a:rPr 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                  H				 H	H	</a:t>
            </a:r>
            <a:endParaRPr lang="en-IN" sz="2400" dirty="0">
              <a:solidFill>
                <a:schemeClr val="bg1"/>
              </a:solidFill>
            </a:endParaRPr>
          </a:p>
        </p:txBody>
      </p:sp>
    </p:spTree>
    <p:extLst>
      <p:ext uri="{BB962C8B-B14F-4D97-AF65-F5344CB8AC3E}">
        <p14:creationId xmlns:p14="http://schemas.microsoft.com/office/powerpoint/2010/main" val="17556189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4F4800F1-DAC2-53BA-1AF8-45532DD29B32}"/>
              </a:ext>
            </a:extLst>
          </p:cNvPr>
          <p:cNvSpPr txBox="1">
            <a:spLocks/>
          </p:cNvSpPr>
          <p:nvPr/>
        </p:nvSpPr>
        <p:spPr>
          <a:xfrm>
            <a:off x="1139031" y="919162"/>
            <a:ext cx="10245864" cy="5095306"/>
          </a:xfrm>
          <a:prstGeom prst="rect">
            <a:avLst/>
          </a:prstGeom>
        </p:spPr>
        <p:txBody>
          <a:bodyPr wrap="square" lIns="0" tIns="0" rIns="0" bIns="0">
            <a:spAutoFit/>
          </a:bodyPr>
          <a:lstStyle>
            <a:lvl1pPr marL="0">
              <a:defRPr b="0" i="0">
                <a:solidFill>
                  <a:schemeClr val="tx1"/>
                </a:solidFill>
                <a:latin typeface="+mn-lt"/>
                <a:ea typeface="+mn-ea"/>
                <a:cs typeface="+mn-cs"/>
              </a:defRPr>
            </a:lvl1pPr>
            <a:lvl2pPr marL="412943">
              <a:defRPr>
                <a:latin typeface="+mn-lt"/>
                <a:ea typeface="+mn-ea"/>
                <a:cs typeface="+mn-cs"/>
              </a:defRPr>
            </a:lvl2pPr>
            <a:lvl3pPr marL="825886">
              <a:defRPr>
                <a:latin typeface="+mn-lt"/>
                <a:ea typeface="+mn-ea"/>
                <a:cs typeface="+mn-cs"/>
              </a:defRPr>
            </a:lvl3pPr>
            <a:lvl4pPr marL="1238829">
              <a:defRPr>
                <a:latin typeface="+mn-lt"/>
                <a:ea typeface="+mn-ea"/>
                <a:cs typeface="+mn-cs"/>
              </a:defRPr>
            </a:lvl4pPr>
            <a:lvl5pPr marL="1651772">
              <a:defRPr>
                <a:latin typeface="+mn-lt"/>
                <a:ea typeface="+mn-ea"/>
                <a:cs typeface="+mn-cs"/>
              </a:defRPr>
            </a:lvl5pPr>
            <a:lvl6pPr marL="2064715">
              <a:defRPr>
                <a:latin typeface="+mn-lt"/>
                <a:ea typeface="+mn-ea"/>
                <a:cs typeface="+mn-cs"/>
              </a:defRPr>
            </a:lvl6pPr>
            <a:lvl7pPr marL="2477658">
              <a:defRPr>
                <a:latin typeface="+mn-lt"/>
                <a:ea typeface="+mn-ea"/>
                <a:cs typeface="+mn-cs"/>
              </a:defRPr>
            </a:lvl7pPr>
            <a:lvl8pPr marL="2890601">
              <a:defRPr>
                <a:latin typeface="+mn-lt"/>
                <a:ea typeface="+mn-ea"/>
                <a:cs typeface="+mn-cs"/>
              </a:defRPr>
            </a:lvl8pPr>
            <a:lvl9pPr marL="3303544">
              <a:defRPr>
                <a:latin typeface="+mn-lt"/>
                <a:ea typeface="+mn-ea"/>
                <a:cs typeface="+mn-cs"/>
              </a:defRPr>
            </a:lvl9pPr>
          </a:lstStyle>
          <a:p>
            <a:pPr defTabSz="914400"/>
            <a:r>
              <a:rPr lang="en-US" sz="2400" kern="0" dirty="0">
                <a:solidFill>
                  <a:schemeClr val="bg1"/>
                </a:solidFill>
                <a:latin typeface="Tahoma" panose="020B0604030504040204" pitchFamily="34" charset="0"/>
                <a:ea typeface="Tahoma" panose="020B0604030504040204" pitchFamily="34" charset="0"/>
                <a:cs typeface="Tahoma" panose="020B0604030504040204" pitchFamily="34" charset="0"/>
              </a:rPr>
              <a:t>Alkane [C</a:t>
            </a:r>
            <a:r>
              <a:rPr lang="en-US" sz="240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n </a:t>
            </a:r>
            <a:r>
              <a:rPr lang="en-US" sz="2400" kern="0" dirty="0">
                <a:solidFill>
                  <a:schemeClr val="bg1"/>
                </a:solidFill>
                <a:latin typeface="Tahoma" panose="020B0604030504040204" pitchFamily="34" charset="0"/>
                <a:ea typeface="Tahoma" panose="020B0604030504040204" pitchFamily="34" charset="0"/>
                <a:cs typeface="Tahoma" panose="020B0604030504040204" pitchFamily="34" charset="0"/>
              </a:rPr>
              <a:t>H</a:t>
            </a:r>
            <a:r>
              <a:rPr lang="en-US" sz="240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2n-2</a:t>
            </a:r>
            <a:r>
              <a:rPr lang="en-US" sz="2400" kern="0" dirty="0">
                <a:solidFill>
                  <a:schemeClr val="bg1"/>
                </a:solidFill>
                <a:latin typeface="Tahoma" panose="020B0604030504040204" pitchFamily="34" charset="0"/>
                <a:ea typeface="Tahoma" panose="020B0604030504040204" pitchFamily="34" charset="0"/>
                <a:cs typeface="Tahoma" panose="020B0604030504040204" pitchFamily="34" charset="0"/>
              </a:rPr>
              <a:t>] - </a:t>
            </a:r>
            <a:r>
              <a:rPr lang="en-US" sz="2400" kern="0" dirty="0" err="1">
                <a:solidFill>
                  <a:schemeClr val="bg1"/>
                </a:solidFill>
                <a:latin typeface="Tahoma" panose="020B0604030504040204" pitchFamily="34" charset="0"/>
                <a:ea typeface="Tahoma" panose="020B0604030504040204" pitchFamily="34" charset="0"/>
                <a:cs typeface="Tahoma" panose="020B0604030504040204" pitchFamily="34" charset="0"/>
              </a:rPr>
              <a:t>sp</a:t>
            </a:r>
            <a:endParaRPr lang="en-US" sz="2400" kern="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defTabSz="914400">
              <a:lnSpc>
                <a:spcPct val="150000"/>
              </a:lnSpc>
            </a:pPr>
            <a:r>
              <a:rPr lang="en-US" sz="2400" kern="0" dirty="0" err="1">
                <a:solidFill>
                  <a:schemeClr val="bg1"/>
                </a:solidFill>
                <a:latin typeface="Tahoma" panose="020B0604030504040204" pitchFamily="34" charset="0"/>
                <a:ea typeface="Tahoma" panose="020B0604030504040204" pitchFamily="34" charset="0"/>
                <a:cs typeface="Tahoma" panose="020B0604030504040204" pitchFamily="34" charset="0"/>
              </a:rPr>
              <a:t>Eg.</a:t>
            </a:r>
            <a:r>
              <a:rPr lang="en-US" sz="2400" kern="0" dirty="0">
                <a:solidFill>
                  <a:schemeClr val="bg1"/>
                </a:solidFill>
                <a:latin typeface="Tahoma" panose="020B0604030504040204" pitchFamily="34" charset="0"/>
                <a:ea typeface="Tahoma" panose="020B0604030504040204" pitchFamily="34" charset="0"/>
                <a:cs typeface="Tahoma" panose="020B0604030504040204" pitchFamily="34" charset="0"/>
              </a:rPr>
              <a:t> C</a:t>
            </a:r>
            <a:r>
              <a:rPr lang="en-US" sz="240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2</a:t>
            </a:r>
            <a:r>
              <a:rPr lang="en-US" sz="2400" kern="0" dirty="0">
                <a:solidFill>
                  <a:schemeClr val="bg1"/>
                </a:solidFill>
                <a:latin typeface="Tahoma" panose="020B0604030504040204" pitchFamily="34" charset="0"/>
                <a:ea typeface="Tahoma" panose="020B0604030504040204" pitchFamily="34" charset="0"/>
                <a:cs typeface="Tahoma" panose="020B0604030504040204" pitchFamily="34" charset="0"/>
              </a:rPr>
              <a:t>H</a:t>
            </a:r>
            <a:r>
              <a:rPr lang="en-US" sz="240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2</a:t>
            </a:r>
            <a:endParaRPr lang="en-US" sz="2400" kern="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defTabSz="914400"/>
            <a:r>
              <a:rPr lang="en-US" sz="2400" kern="0" dirty="0">
                <a:solidFill>
                  <a:schemeClr val="bg1"/>
                </a:solidFill>
                <a:latin typeface="Tahoma" panose="020B0604030504040204" pitchFamily="34" charset="0"/>
                <a:ea typeface="Tahoma" panose="020B0604030504040204" pitchFamily="34" charset="0"/>
                <a:cs typeface="Tahoma" panose="020B0604030504040204" pitchFamily="34" charset="0"/>
              </a:rPr>
              <a:t>		H – C     C – H</a:t>
            </a:r>
          </a:p>
          <a:p>
            <a:pPr defTabSz="914400">
              <a:lnSpc>
                <a:spcPct val="150000"/>
              </a:lnSpc>
            </a:pPr>
            <a:r>
              <a:rPr lang="en-US" sz="2400" kern="0" dirty="0">
                <a:solidFill>
                  <a:schemeClr val="bg1"/>
                </a:solidFill>
                <a:latin typeface="Tahoma" panose="020B0604030504040204" pitchFamily="34" charset="0"/>
                <a:ea typeface="Tahoma" panose="020B0604030504040204" pitchFamily="34" charset="0"/>
                <a:cs typeface="Tahoma" panose="020B0604030504040204" pitchFamily="34" charset="0"/>
              </a:rPr>
              <a:t>Note: If </a:t>
            </a:r>
            <a:r>
              <a:rPr lang="en-IN" sz="2400" kern="0" dirty="0">
                <a:solidFill>
                  <a:schemeClr val="bg1"/>
                </a:solidFill>
                <a:latin typeface="Tahoma" panose="020B0604030504040204" pitchFamily="34" charset="0"/>
                <a:ea typeface="Tahoma" panose="020B0604030504040204" pitchFamily="34" charset="0"/>
                <a:cs typeface="Tahoma" panose="020B0604030504040204" pitchFamily="34" charset="0"/>
              </a:rPr>
              <a:t>‘s’ character is increased, bond length decreases.</a:t>
            </a:r>
          </a:p>
          <a:p>
            <a:pPr defTabSz="914400">
              <a:lnSpc>
                <a:spcPct val="150000"/>
              </a:lnSpc>
            </a:pPr>
            <a:r>
              <a:rPr lang="en-IN" sz="2400" kern="0" dirty="0">
                <a:solidFill>
                  <a:schemeClr val="bg1"/>
                </a:solidFill>
                <a:latin typeface="Tahoma" panose="020B0604030504040204" pitchFamily="34" charset="0"/>
                <a:ea typeface="Tahoma" panose="020B0604030504040204" pitchFamily="34" charset="0"/>
                <a:cs typeface="Tahoma" panose="020B0604030504040204" pitchFamily="34" charset="0"/>
              </a:rPr>
              <a:t>	Bond length 		= sp</a:t>
            </a:r>
            <a:r>
              <a:rPr lang="en-IN" sz="2400" kern="0" baseline="30000" dirty="0">
                <a:solidFill>
                  <a:schemeClr val="bg1"/>
                </a:solidFill>
                <a:latin typeface="Tahoma" panose="020B0604030504040204" pitchFamily="34" charset="0"/>
                <a:ea typeface="Tahoma" panose="020B0604030504040204" pitchFamily="34" charset="0"/>
                <a:cs typeface="Tahoma" panose="020B0604030504040204" pitchFamily="34" charset="0"/>
              </a:rPr>
              <a:t>3 </a:t>
            </a:r>
            <a:r>
              <a:rPr lang="en-IN" sz="2400" kern="0" dirty="0">
                <a:solidFill>
                  <a:schemeClr val="bg1"/>
                </a:solidFill>
                <a:latin typeface="Tahoma" panose="020B0604030504040204" pitchFamily="34" charset="0"/>
                <a:ea typeface="Tahoma" panose="020B0604030504040204" pitchFamily="34" charset="0"/>
                <a:cs typeface="Tahoma" panose="020B0604030504040204" pitchFamily="34" charset="0"/>
              </a:rPr>
              <a:t>&gt; sp</a:t>
            </a:r>
            <a:r>
              <a:rPr lang="en-IN" sz="2400" kern="0" baseline="30000" dirty="0">
                <a:solidFill>
                  <a:schemeClr val="bg1"/>
                </a:solidFill>
                <a:latin typeface="Tahoma" panose="020B0604030504040204" pitchFamily="34" charset="0"/>
                <a:ea typeface="Tahoma" panose="020B0604030504040204" pitchFamily="34" charset="0"/>
                <a:cs typeface="Tahoma" panose="020B0604030504040204" pitchFamily="34" charset="0"/>
              </a:rPr>
              <a:t>2 </a:t>
            </a:r>
            <a:r>
              <a:rPr lang="en-IN" sz="2400" kern="0" dirty="0">
                <a:solidFill>
                  <a:schemeClr val="bg1"/>
                </a:solidFill>
                <a:latin typeface="Tahoma" panose="020B0604030504040204" pitchFamily="34" charset="0"/>
                <a:ea typeface="Tahoma" panose="020B0604030504040204" pitchFamily="34" charset="0"/>
                <a:cs typeface="Tahoma" panose="020B0604030504040204" pitchFamily="34" charset="0"/>
              </a:rPr>
              <a:t>&gt; </a:t>
            </a:r>
            <a:r>
              <a:rPr lang="en-IN" sz="2400" kern="0" dirty="0" err="1">
                <a:solidFill>
                  <a:schemeClr val="bg1"/>
                </a:solidFill>
                <a:latin typeface="Tahoma" panose="020B0604030504040204" pitchFamily="34" charset="0"/>
                <a:ea typeface="Tahoma" panose="020B0604030504040204" pitchFamily="34" charset="0"/>
                <a:cs typeface="Tahoma" panose="020B0604030504040204" pitchFamily="34" charset="0"/>
              </a:rPr>
              <a:t>sp</a:t>
            </a:r>
            <a:endParaRPr lang="en-IN" sz="2400" kern="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defTabSz="914400">
              <a:lnSpc>
                <a:spcPct val="150000"/>
              </a:lnSpc>
            </a:pPr>
            <a:r>
              <a:rPr lang="en-IN" sz="2400" kern="0" dirty="0">
                <a:solidFill>
                  <a:schemeClr val="bg1"/>
                </a:solidFill>
                <a:latin typeface="Tahoma" panose="020B0604030504040204" pitchFamily="34" charset="0"/>
                <a:ea typeface="Tahoma" panose="020B0604030504040204" pitchFamily="34" charset="0"/>
                <a:cs typeface="Tahoma" panose="020B0604030504040204" pitchFamily="34" charset="0"/>
              </a:rPr>
              <a:t>	Bond Strength	= </a:t>
            </a:r>
            <a:r>
              <a:rPr lang="en-IN" sz="2400" kern="0" dirty="0" err="1">
                <a:solidFill>
                  <a:schemeClr val="bg1"/>
                </a:solidFill>
                <a:latin typeface="Tahoma" panose="020B0604030504040204" pitchFamily="34" charset="0"/>
                <a:ea typeface="Tahoma" panose="020B0604030504040204" pitchFamily="34" charset="0"/>
                <a:cs typeface="Tahoma" panose="020B0604030504040204" pitchFamily="34" charset="0"/>
              </a:rPr>
              <a:t>sp</a:t>
            </a:r>
            <a:r>
              <a:rPr lang="en-IN" sz="2400" kern="0" dirty="0">
                <a:solidFill>
                  <a:schemeClr val="bg1"/>
                </a:solidFill>
                <a:latin typeface="Tahoma" panose="020B0604030504040204" pitchFamily="34" charset="0"/>
                <a:ea typeface="Tahoma" panose="020B0604030504040204" pitchFamily="34" charset="0"/>
                <a:cs typeface="Tahoma" panose="020B0604030504040204" pitchFamily="34" charset="0"/>
              </a:rPr>
              <a:t> &gt; sp</a:t>
            </a:r>
            <a:r>
              <a:rPr lang="en-IN" sz="2400" kern="0" baseline="30000" dirty="0">
                <a:solidFill>
                  <a:schemeClr val="bg1"/>
                </a:solidFill>
                <a:latin typeface="Tahoma" panose="020B0604030504040204" pitchFamily="34" charset="0"/>
                <a:ea typeface="Tahoma" panose="020B0604030504040204" pitchFamily="34" charset="0"/>
                <a:cs typeface="Tahoma" panose="020B0604030504040204" pitchFamily="34" charset="0"/>
              </a:rPr>
              <a:t>2 </a:t>
            </a:r>
            <a:r>
              <a:rPr lang="en-IN" sz="2400" kern="0" dirty="0">
                <a:solidFill>
                  <a:schemeClr val="bg1"/>
                </a:solidFill>
                <a:latin typeface="Tahoma" panose="020B0604030504040204" pitchFamily="34" charset="0"/>
                <a:ea typeface="Tahoma" panose="020B0604030504040204" pitchFamily="34" charset="0"/>
                <a:cs typeface="Tahoma" panose="020B0604030504040204" pitchFamily="34" charset="0"/>
              </a:rPr>
              <a:t>&gt; sp</a:t>
            </a:r>
            <a:r>
              <a:rPr lang="en-IN" sz="2400" kern="0" baseline="30000" dirty="0">
                <a:solidFill>
                  <a:schemeClr val="bg1"/>
                </a:solidFill>
                <a:latin typeface="Tahoma" panose="020B0604030504040204" pitchFamily="34" charset="0"/>
                <a:ea typeface="Tahoma" panose="020B0604030504040204" pitchFamily="34" charset="0"/>
                <a:cs typeface="Tahoma" panose="020B0604030504040204" pitchFamily="34" charset="0"/>
              </a:rPr>
              <a:t>3</a:t>
            </a:r>
            <a:endParaRPr lang="en-IN" sz="2400" kern="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defTabSz="914400">
              <a:lnSpc>
                <a:spcPct val="150000"/>
              </a:lnSpc>
            </a:pPr>
            <a:r>
              <a:rPr lang="en-IN" sz="2400" kern="0" dirty="0">
                <a:solidFill>
                  <a:schemeClr val="bg1"/>
                </a:solidFill>
                <a:latin typeface="Tahoma" panose="020B0604030504040204" pitchFamily="34" charset="0"/>
                <a:ea typeface="Tahoma" panose="020B0604030504040204" pitchFamily="34" charset="0"/>
                <a:cs typeface="Tahoma" panose="020B0604030504040204" pitchFamily="34" charset="0"/>
              </a:rPr>
              <a:t>If ‘s’ character increased, then electronegativity also increased </a:t>
            </a:r>
            <a:r>
              <a:rPr lang="en-IN" sz="2400" kern="0" dirty="0" err="1">
                <a:solidFill>
                  <a:schemeClr val="bg1"/>
                </a:solidFill>
                <a:latin typeface="Tahoma" panose="020B0604030504040204" pitchFamily="34" charset="0"/>
                <a:ea typeface="Tahoma" panose="020B0604030504040204" pitchFamily="34" charset="0"/>
                <a:cs typeface="Tahoma" panose="020B0604030504040204" pitchFamily="34" charset="0"/>
              </a:rPr>
              <a:t>ie</a:t>
            </a:r>
            <a:r>
              <a:rPr lang="en-IN" sz="2400" kern="0" dirty="0">
                <a:solidFill>
                  <a:schemeClr val="bg1"/>
                </a:solidFill>
                <a:latin typeface="Tahoma" panose="020B0604030504040204" pitchFamily="34" charset="0"/>
                <a:ea typeface="Tahoma" panose="020B0604030504040204" pitchFamily="34" charset="0"/>
                <a:cs typeface="Tahoma" panose="020B0604030504040204" pitchFamily="34" charset="0"/>
              </a:rPr>
              <a:t>, 	</a:t>
            </a:r>
          </a:p>
          <a:p>
            <a:pPr defTabSz="914400">
              <a:lnSpc>
                <a:spcPct val="150000"/>
              </a:lnSpc>
            </a:pPr>
            <a:r>
              <a:rPr lang="en-IN" sz="2400" kern="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IN" sz="2400" kern="0" dirty="0" err="1">
                <a:solidFill>
                  <a:schemeClr val="bg1"/>
                </a:solidFill>
                <a:latin typeface="Tahoma" panose="020B0604030504040204" pitchFamily="34" charset="0"/>
                <a:ea typeface="Tahoma" panose="020B0604030504040204" pitchFamily="34" charset="0"/>
                <a:cs typeface="Tahoma" panose="020B0604030504040204" pitchFamily="34" charset="0"/>
              </a:rPr>
              <a:t>sp</a:t>
            </a:r>
            <a:r>
              <a:rPr lang="en-IN" sz="2400" kern="0" dirty="0">
                <a:solidFill>
                  <a:schemeClr val="bg1"/>
                </a:solidFill>
                <a:latin typeface="Tahoma" panose="020B0604030504040204" pitchFamily="34" charset="0"/>
                <a:ea typeface="Tahoma" panose="020B0604030504040204" pitchFamily="34" charset="0"/>
                <a:cs typeface="Tahoma" panose="020B0604030504040204" pitchFamily="34" charset="0"/>
              </a:rPr>
              <a:t> &gt; sp</a:t>
            </a:r>
            <a:r>
              <a:rPr lang="en-IN" sz="2400" kern="0" baseline="30000" dirty="0">
                <a:solidFill>
                  <a:schemeClr val="bg1"/>
                </a:solidFill>
                <a:latin typeface="Tahoma" panose="020B0604030504040204" pitchFamily="34" charset="0"/>
                <a:ea typeface="Tahoma" panose="020B0604030504040204" pitchFamily="34" charset="0"/>
                <a:cs typeface="Tahoma" panose="020B0604030504040204" pitchFamily="34" charset="0"/>
              </a:rPr>
              <a:t>2 </a:t>
            </a:r>
            <a:r>
              <a:rPr lang="en-IN" sz="2400" kern="0" dirty="0">
                <a:solidFill>
                  <a:schemeClr val="bg1"/>
                </a:solidFill>
                <a:latin typeface="Tahoma" panose="020B0604030504040204" pitchFamily="34" charset="0"/>
                <a:ea typeface="Tahoma" panose="020B0604030504040204" pitchFamily="34" charset="0"/>
                <a:cs typeface="Tahoma" panose="020B0604030504040204" pitchFamily="34" charset="0"/>
              </a:rPr>
              <a:t>&gt; sp</a:t>
            </a:r>
            <a:r>
              <a:rPr lang="en-IN" sz="2400" kern="0" baseline="30000" dirty="0">
                <a:solidFill>
                  <a:schemeClr val="bg1"/>
                </a:solidFill>
                <a:latin typeface="Tahoma" panose="020B0604030504040204" pitchFamily="34" charset="0"/>
                <a:ea typeface="Tahoma" panose="020B0604030504040204" pitchFamily="34" charset="0"/>
                <a:cs typeface="Tahoma" panose="020B0604030504040204" pitchFamily="34" charset="0"/>
              </a:rPr>
              <a:t>3</a:t>
            </a:r>
            <a:endParaRPr lang="en-IN" sz="2400" kern="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defTabSz="914400">
              <a:lnSpc>
                <a:spcPct val="150000"/>
              </a:lnSpc>
            </a:pPr>
            <a:r>
              <a:rPr lang="en-IN" sz="2400" kern="0" dirty="0">
                <a:solidFill>
                  <a:schemeClr val="bg1"/>
                </a:solidFill>
                <a:latin typeface="Tahoma" panose="020B0604030504040204" pitchFamily="34" charset="0"/>
                <a:ea typeface="Tahoma" panose="020B0604030504040204" pitchFamily="34" charset="0"/>
                <a:cs typeface="Tahoma" panose="020B0604030504040204" pitchFamily="34" charset="0"/>
              </a:rPr>
              <a:t>Electronegativity can influence physical and chemical properties </a:t>
            </a:r>
          </a:p>
          <a:p>
            <a:pPr defTabSz="914400">
              <a:lnSpc>
                <a:spcPct val="150000"/>
              </a:lnSpc>
            </a:pPr>
            <a:r>
              <a:rPr lang="en-IN" sz="2400" kern="0" dirty="0">
                <a:solidFill>
                  <a:schemeClr val="bg1"/>
                </a:solidFill>
                <a:latin typeface="Tahoma" panose="020B0604030504040204" pitchFamily="34" charset="0"/>
                <a:ea typeface="Tahoma" panose="020B0604030504040204" pitchFamily="34" charset="0"/>
                <a:cs typeface="Tahoma" panose="020B0604030504040204" pitchFamily="34" charset="0"/>
              </a:rPr>
              <a:t> </a:t>
            </a:r>
            <a:endParaRPr lang="en-US" sz="2400" kern="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3" name="Object 2">
            <a:extLst>
              <a:ext uri="{FF2B5EF4-FFF2-40B4-BE49-F238E27FC236}">
                <a16:creationId xmlns:a16="http://schemas.microsoft.com/office/drawing/2014/main" id="{ECF9ED40-796D-51E8-577D-DF36F2294C8E}"/>
              </a:ext>
            </a:extLst>
          </p:cNvPr>
          <p:cNvGraphicFramePr>
            <a:graphicFrameLocks noChangeAspect="1"/>
          </p:cNvGraphicFramePr>
          <p:nvPr>
            <p:extLst>
              <p:ext uri="{D42A27DB-BD31-4B8C-83A1-F6EECF244321}">
                <p14:modId xmlns:p14="http://schemas.microsoft.com/office/powerpoint/2010/main" val="3713166241"/>
              </p:ext>
            </p:extLst>
          </p:nvPr>
        </p:nvGraphicFramePr>
        <p:xfrm>
          <a:off x="3729831" y="1833562"/>
          <a:ext cx="457200" cy="410816"/>
        </p:xfrm>
        <a:graphic>
          <a:graphicData uri="http://schemas.openxmlformats.org/presentationml/2006/ole">
            <mc:AlternateContent xmlns:mc="http://schemas.openxmlformats.org/markup-compatibility/2006">
              <mc:Choice xmlns:v="urn:schemas-microsoft-com:vml" Requires="v">
                <p:oleObj name="Equation" r:id="rId2" imgW="110006" imgH="98005" progId="Equation.DSMT4">
                  <p:embed/>
                </p:oleObj>
              </mc:Choice>
              <mc:Fallback>
                <p:oleObj name="Equation" r:id="rId2" imgW="110006" imgH="98005" progId="Equation.DSMT4">
                  <p:embed/>
                  <p:pic>
                    <p:nvPicPr>
                      <p:cNvPr id="0" name=""/>
                      <p:cNvPicPr/>
                      <p:nvPr/>
                    </p:nvPicPr>
                    <p:blipFill>
                      <a:blip r:embed="rId3"/>
                      <a:stretch>
                        <a:fillRect/>
                      </a:stretch>
                    </p:blipFill>
                    <p:spPr>
                      <a:xfrm>
                        <a:off x="3729831" y="1833562"/>
                        <a:ext cx="457200" cy="410816"/>
                      </a:xfrm>
                      <a:prstGeom prst="rect">
                        <a:avLst/>
                      </a:prstGeom>
                    </p:spPr>
                  </p:pic>
                </p:oleObj>
              </mc:Fallback>
            </mc:AlternateContent>
          </a:graphicData>
        </a:graphic>
      </p:graphicFrame>
    </p:spTree>
    <p:extLst>
      <p:ext uri="{BB962C8B-B14F-4D97-AF65-F5344CB8AC3E}">
        <p14:creationId xmlns:p14="http://schemas.microsoft.com/office/powerpoint/2010/main" val="2827841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82031" y="690562"/>
            <a:ext cx="6056406" cy="511461"/>
          </a:xfrm>
          <a:prstGeom prst="rect">
            <a:avLst/>
          </a:prstGeom>
        </p:spPr>
        <p:txBody>
          <a:bodyPr vert="horz" wrap="square" lIns="0" tIns="10897" rIns="0" bIns="0" rtlCol="0">
            <a:spAutoFit/>
          </a:bodyPr>
          <a:lstStyle/>
          <a:p>
            <a:pPr marL="11471" algn="ctr">
              <a:spcBef>
                <a:spcPts val="86"/>
              </a:spcBef>
            </a:pPr>
            <a:r>
              <a:rPr lang="en-US" sz="3252" b="1" spc="-5" dirty="0">
                <a:solidFill>
                  <a:srgbClr val="92D050"/>
                </a:solidFill>
              </a:rPr>
              <a:t>Class Assignment </a:t>
            </a:r>
            <a:endParaRPr sz="3252" b="1" spc="-5" dirty="0">
              <a:solidFill>
                <a:srgbClr val="92D050"/>
              </a:solidFill>
            </a:endParaRPr>
          </a:p>
        </p:txBody>
      </p:sp>
      <p:sp>
        <p:nvSpPr>
          <p:cNvPr id="6" name="TextBox 5">
            <a:extLst>
              <a:ext uri="{FF2B5EF4-FFF2-40B4-BE49-F238E27FC236}">
                <a16:creationId xmlns:a16="http://schemas.microsoft.com/office/drawing/2014/main" id="{FC6DDA4D-47E4-30AA-7795-BB42DC5A13D5}"/>
              </a:ext>
            </a:extLst>
          </p:cNvPr>
          <p:cNvSpPr txBox="1"/>
          <p:nvPr/>
        </p:nvSpPr>
        <p:spPr>
          <a:xfrm>
            <a:off x="903551" y="1985962"/>
            <a:ext cx="10072160" cy="3535391"/>
          </a:xfrm>
          <a:prstGeom prst="rect">
            <a:avLst/>
          </a:prstGeom>
          <a:noFill/>
        </p:spPr>
        <p:txBody>
          <a:bodyPr wrap="square">
            <a:spAutoFit/>
          </a:bodyPr>
          <a:lstStyle/>
          <a:p>
            <a:pPr marR="0" lvl="0">
              <a:lnSpc>
                <a:spcPct val="107000"/>
              </a:lnSpc>
              <a:spcBef>
                <a:spcPts val="0"/>
              </a:spcBef>
              <a:spcAft>
                <a:spcPts val="0"/>
              </a:spcAft>
            </a:pPr>
            <a:r>
              <a:rPr lang="en-US"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1.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Each carbon atom in benzene is in the state of  hybridization </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50000"/>
              </a:lnSpc>
              <a:spcBef>
                <a:spcPts val="0"/>
              </a:spcBef>
              <a:spcAft>
                <a:spcPts val="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1. sp</a:t>
            </a:r>
            <a:r>
              <a:rPr lang="en-US" sz="2400" kern="100" baseline="30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2. sp</a:t>
            </a:r>
            <a:r>
              <a:rPr lang="en-US" sz="2400" kern="100" baseline="30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3. </a:t>
            </a:r>
            <a:r>
              <a:rPr lang="en-US" sz="2400" kern="100" dirty="0" err="1">
                <a:solidFill>
                  <a:schemeClr val="bg1"/>
                </a:solidFill>
                <a:effectLst/>
                <a:latin typeface="Tahoma" panose="020B0604030504040204" pitchFamily="34" charset="0"/>
                <a:ea typeface="Calibri" panose="020F0502020204030204" pitchFamily="34" charset="0"/>
                <a:cs typeface="Times New Roman" panose="02020603050405020304" pitchFamily="18" charset="0"/>
              </a:rPr>
              <a:t>sp</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4. s</a:t>
            </a:r>
            <a:r>
              <a:rPr lang="en-US" sz="2400" kern="100" baseline="30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p</a:t>
            </a:r>
          </a:p>
          <a:p>
            <a:pPr marL="228600" marR="0">
              <a:lnSpc>
                <a:spcPct val="150000"/>
              </a:lnSpc>
              <a:spcBef>
                <a:spcPts val="0"/>
              </a:spcBef>
              <a:spcAft>
                <a:spcPts val="0"/>
              </a:spcAft>
            </a:pP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447675" marR="0" lvl="0" indent="-447675">
              <a:lnSpc>
                <a:spcPct val="107000"/>
              </a:lnSpc>
              <a:spcBef>
                <a:spcPts val="0"/>
              </a:spcBef>
              <a:spcAft>
                <a:spcPts val="0"/>
              </a:spcAft>
            </a:pPr>
            <a:r>
              <a:rPr lang="en-US"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2.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The compound in which caron uses only its sp</a:t>
            </a:r>
            <a:r>
              <a:rPr lang="en-US" sz="2400" kern="100" baseline="30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hybrid orbitals for    bond formation is </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50000"/>
              </a:lnSpc>
              <a:spcBef>
                <a:spcPts val="0"/>
              </a:spcBef>
              <a:spcAft>
                <a:spcPts val="80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1.	HCOOH				2. (NH</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CO		</a:t>
            </a:r>
          </a:p>
          <a:p>
            <a:pPr marL="228600" marR="0">
              <a:lnSpc>
                <a:spcPct val="150000"/>
              </a:lnSpc>
              <a:spcBef>
                <a:spcPts val="0"/>
              </a:spcBef>
              <a:spcAft>
                <a:spcPts val="800"/>
              </a:spcAft>
            </a:pPr>
            <a:r>
              <a:rPr lang="en-US"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 (CH</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COH				4. (CH</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CHO</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229255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5994385-19F5-A14E-ED9F-BAB35D8BB014}"/>
              </a:ext>
            </a:extLst>
          </p:cNvPr>
          <p:cNvSpPr txBox="1"/>
          <p:nvPr/>
        </p:nvSpPr>
        <p:spPr>
          <a:xfrm>
            <a:off x="1062831" y="766762"/>
            <a:ext cx="9372600" cy="2232984"/>
          </a:xfrm>
          <a:prstGeom prst="rect">
            <a:avLst/>
          </a:prstGeom>
          <a:noFill/>
        </p:spPr>
        <p:txBody>
          <a:bodyPr wrap="square">
            <a:spAutoFit/>
          </a:bodyPr>
          <a:lstStyle/>
          <a:p>
            <a:pPr marR="0" lvl="0" algn="just">
              <a:lnSpc>
                <a:spcPct val="150000"/>
              </a:lnSpc>
              <a:spcBef>
                <a:spcPts val="0"/>
              </a:spcBef>
              <a:spcAft>
                <a:spcPts val="800"/>
              </a:spcAft>
              <a:tabLst>
                <a:tab pos="447675" algn="l"/>
              </a:tabLst>
            </a:pPr>
            <a:r>
              <a:rPr lang="en-US"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3.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A straight chain hydrocarbon has the molecular formula C</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8</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H</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10.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The hybridization for the carbon atoms from one end of the 	chain to the other are respectively sp</a:t>
            </a:r>
            <a:r>
              <a:rPr lang="en-US" sz="2400" kern="100" baseline="30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 sp</a:t>
            </a:r>
            <a:r>
              <a:rPr lang="en-US" sz="2400" kern="100" baseline="30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sp</a:t>
            </a:r>
            <a:r>
              <a:rPr lang="en-US" sz="2400" kern="100" baseline="30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sp</a:t>
            </a:r>
            <a:r>
              <a:rPr lang="en-US" sz="2400" kern="100" baseline="30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sp</a:t>
            </a:r>
            <a:r>
              <a:rPr lang="en-US" sz="2400" kern="100" baseline="30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sp</a:t>
            </a:r>
            <a:r>
              <a:rPr lang="en-US" sz="2400" kern="100" baseline="30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r>
              <a:rPr lang="en-US" sz="2400" kern="100" dirty="0" err="1">
                <a:solidFill>
                  <a:schemeClr val="bg1"/>
                </a:solidFill>
                <a:effectLst/>
                <a:latin typeface="Tahoma" panose="020B0604030504040204" pitchFamily="34" charset="0"/>
                <a:ea typeface="Calibri" panose="020F0502020204030204" pitchFamily="34" charset="0"/>
                <a:cs typeface="Times New Roman" panose="02020603050405020304" pitchFamily="18" charset="0"/>
              </a:rPr>
              <a:t>sp</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and sp. The structural formula of the hydrocarbon would be </a:t>
            </a:r>
          </a:p>
        </p:txBody>
      </p:sp>
      <p:graphicFrame>
        <p:nvGraphicFramePr>
          <p:cNvPr id="9" name="Object 8">
            <a:extLst>
              <a:ext uri="{FF2B5EF4-FFF2-40B4-BE49-F238E27FC236}">
                <a16:creationId xmlns:a16="http://schemas.microsoft.com/office/drawing/2014/main" id="{043B4101-AF7A-410E-8B2A-CD2B835EABC9}"/>
              </a:ext>
            </a:extLst>
          </p:cNvPr>
          <p:cNvGraphicFramePr>
            <a:graphicFrameLocks noChangeAspect="1"/>
          </p:cNvGraphicFramePr>
          <p:nvPr>
            <p:extLst>
              <p:ext uri="{D42A27DB-BD31-4B8C-83A1-F6EECF244321}">
                <p14:modId xmlns:p14="http://schemas.microsoft.com/office/powerpoint/2010/main" val="507887036"/>
              </p:ext>
            </p:extLst>
          </p:nvPr>
        </p:nvGraphicFramePr>
        <p:xfrm>
          <a:off x="1596231" y="3281362"/>
          <a:ext cx="6755741" cy="2032608"/>
        </p:xfrm>
        <a:graphic>
          <a:graphicData uri="http://schemas.openxmlformats.org/presentationml/2006/ole">
            <mc:AlternateContent xmlns:mc="http://schemas.openxmlformats.org/markup-compatibility/2006">
              <mc:Choice xmlns:v="urn:schemas-microsoft-com:vml" Requires="v">
                <p:oleObj name="Equation" r:id="rId2" imgW="3097161" imgH="931738" progId="Equation.DSMT4">
                  <p:embed/>
                </p:oleObj>
              </mc:Choice>
              <mc:Fallback>
                <p:oleObj name="Equation" r:id="rId2" imgW="3097161" imgH="931738" progId="Equation.DSMT4">
                  <p:embed/>
                  <p:pic>
                    <p:nvPicPr>
                      <p:cNvPr id="0" name=""/>
                      <p:cNvPicPr/>
                      <p:nvPr/>
                    </p:nvPicPr>
                    <p:blipFill>
                      <a:blip r:embed="rId3"/>
                      <a:stretch>
                        <a:fillRect/>
                      </a:stretch>
                    </p:blipFill>
                    <p:spPr>
                      <a:xfrm>
                        <a:off x="1596231" y="3281362"/>
                        <a:ext cx="6755741" cy="2032608"/>
                      </a:xfrm>
                      <a:prstGeom prst="rect">
                        <a:avLst/>
                      </a:prstGeom>
                    </p:spPr>
                  </p:pic>
                </p:oleObj>
              </mc:Fallback>
            </mc:AlternateContent>
          </a:graphicData>
        </a:graphic>
      </p:graphicFrame>
    </p:spTree>
    <p:extLst>
      <p:ext uri="{BB962C8B-B14F-4D97-AF65-F5344CB8AC3E}">
        <p14:creationId xmlns:p14="http://schemas.microsoft.com/office/powerpoint/2010/main" val="176576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4A9F5088-D246-4770-9BAC-7FE76587380C}"/>
                  </a:ext>
                </a:extLst>
              </p:cNvPr>
              <p:cNvSpPr txBox="1"/>
              <p:nvPr/>
            </p:nvSpPr>
            <p:spPr>
              <a:xfrm>
                <a:off x="910431" y="1147762"/>
                <a:ext cx="9829800" cy="3785652"/>
              </a:xfrm>
              <a:prstGeom prst="rect">
                <a:avLst/>
              </a:prstGeom>
              <a:noFill/>
            </p:spPr>
            <p:txBody>
              <a:bodyPr wrap="square">
                <a:spAutoFit/>
              </a:bodyPr>
              <a:lstStyle/>
              <a:p>
                <a:pPr lvl="0"/>
                <a:r>
                  <a:rPr lang="en-US" sz="2400" dirty="0">
                    <a:solidFill>
                      <a:srgbClr val="FFFF00"/>
                    </a:solidFill>
                  </a:rPr>
                  <a:t>4. </a:t>
                </a:r>
                <a:r>
                  <a:rPr lang="en-US" sz="2400" dirty="0">
                    <a:solidFill>
                      <a:schemeClr val="bg1"/>
                    </a:solidFill>
                  </a:rPr>
                  <a:t>Number of </a:t>
                </a:r>
                <a14:m>
                  <m:oMath xmlns:m="http://schemas.openxmlformats.org/officeDocument/2006/math">
                    <m:r>
                      <a:rPr lang="en-US" sz="2400" i="1">
                        <a:solidFill>
                          <a:schemeClr val="bg1"/>
                        </a:solidFill>
                        <a:latin typeface="Cambria Math" panose="02040503050406030204" pitchFamily="18" charset="0"/>
                      </a:rPr>
                      <m:t>𝜋</m:t>
                    </m:r>
                  </m:oMath>
                </a14:m>
                <a:r>
                  <a:rPr lang="en-US" sz="2400" dirty="0">
                    <a:solidFill>
                      <a:schemeClr val="bg1"/>
                    </a:solidFill>
                  </a:rPr>
                  <a:t> electrons in cyclobutadieny1 anion (C</a:t>
                </a:r>
                <a:r>
                  <a:rPr lang="en-US" sz="2400" baseline="-25000" dirty="0">
                    <a:solidFill>
                      <a:schemeClr val="bg1"/>
                    </a:solidFill>
                  </a:rPr>
                  <a:t>4</a:t>
                </a:r>
                <a:r>
                  <a:rPr lang="en-US" sz="2400" dirty="0">
                    <a:solidFill>
                      <a:schemeClr val="bg1"/>
                    </a:solidFill>
                  </a:rPr>
                  <a:t>H</a:t>
                </a:r>
                <a:r>
                  <a:rPr lang="en-US" sz="2400" baseline="-25000" dirty="0">
                    <a:solidFill>
                      <a:schemeClr val="bg1"/>
                    </a:solidFill>
                  </a:rPr>
                  <a:t>4</a:t>
                </a:r>
                <a:r>
                  <a:rPr lang="en-US" sz="2400" dirty="0">
                    <a:solidFill>
                      <a:schemeClr val="bg1"/>
                    </a:solidFill>
                  </a:rPr>
                  <a:t>)</a:t>
                </a:r>
                <a:r>
                  <a:rPr lang="en-US" sz="2400" baseline="30000" dirty="0">
                    <a:solidFill>
                      <a:schemeClr val="bg1"/>
                    </a:solidFill>
                  </a:rPr>
                  <a:t>-2</a:t>
                </a:r>
                <a:r>
                  <a:rPr lang="en-US" sz="2400" dirty="0">
                    <a:solidFill>
                      <a:schemeClr val="bg1"/>
                    </a:solidFill>
                  </a:rPr>
                  <a:t> is </a:t>
                </a:r>
                <a:endParaRPr lang="en-IN" sz="2400" dirty="0">
                  <a:solidFill>
                    <a:schemeClr val="bg1"/>
                  </a:solidFill>
                </a:endParaRPr>
              </a:p>
              <a:p>
                <a:pPr defTabSz="357188"/>
                <a:r>
                  <a:rPr lang="en-US" sz="2400" dirty="0">
                    <a:solidFill>
                      <a:schemeClr val="bg1"/>
                    </a:solidFill>
                  </a:rPr>
                  <a:t>	1.  2				     2. 4					3.  6					4. 8</a:t>
                </a:r>
              </a:p>
              <a:p>
                <a:endParaRPr lang="en-IN" sz="2400" dirty="0">
                  <a:solidFill>
                    <a:schemeClr val="bg1"/>
                  </a:solidFill>
                </a:endParaRPr>
              </a:p>
              <a:p>
                <a:pPr lvl="0"/>
                <a:r>
                  <a:rPr lang="en-US" sz="2400" dirty="0">
                    <a:solidFill>
                      <a:srgbClr val="FFFF00"/>
                    </a:solidFill>
                  </a:rPr>
                  <a:t>5. </a:t>
                </a:r>
                <a:r>
                  <a:rPr lang="en-US" sz="2400" dirty="0">
                    <a:solidFill>
                      <a:schemeClr val="bg1"/>
                    </a:solidFill>
                  </a:rPr>
                  <a:t>Carbon atoms in the compound (CN)</a:t>
                </a:r>
                <a:r>
                  <a:rPr lang="en-US" sz="2400" baseline="-25000" dirty="0">
                    <a:solidFill>
                      <a:schemeClr val="bg1"/>
                    </a:solidFill>
                  </a:rPr>
                  <a:t>4</a:t>
                </a:r>
                <a:r>
                  <a:rPr lang="en-US" sz="2400" dirty="0">
                    <a:solidFill>
                      <a:schemeClr val="bg1"/>
                    </a:solidFill>
                  </a:rPr>
                  <a:t> C</a:t>
                </a:r>
                <a:r>
                  <a:rPr lang="en-US" sz="2400" baseline="-25000" dirty="0">
                    <a:solidFill>
                      <a:schemeClr val="bg1"/>
                    </a:solidFill>
                  </a:rPr>
                  <a:t>2</a:t>
                </a:r>
                <a:r>
                  <a:rPr lang="en-US" sz="2400" dirty="0">
                    <a:solidFill>
                      <a:schemeClr val="bg1"/>
                    </a:solidFill>
                  </a:rPr>
                  <a:t> are </a:t>
                </a:r>
                <a:endParaRPr lang="en-IN" sz="2400" dirty="0">
                  <a:solidFill>
                    <a:schemeClr val="bg1"/>
                  </a:solidFill>
                </a:endParaRPr>
              </a:p>
              <a:p>
                <a:pPr defTabSz="357188"/>
                <a:r>
                  <a:rPr lang="en-US" sz="2400" dirty="0">
                    <a:solidFill>
                      <a:schemeClr val="bg1"/>
                    </a:solidFill>
                  </a:rPr>
                  <a:t>	1. 	</a:t>
                </a:r>
                <a:r>
                  <a:rPr lang="en-US" sz="2400" dirty="0" err="1">
                    <a:solidFill>
                      <a:schemeClr val="bg1"/>
                    </a:solidFill>
                  </a:rPr>
                  <a:t>sp</a:t>
                </a:r>
                <a:r>
                  <a:rPr lang="en-US" sz="2400" dirty="0">
                    <a:solidFill>
                      <a:schemeClr val="bg1"/>
                    </a:solidFill>
                  </a:rPr>
                  <a:t> hybridized							2.  sp</a:t>
                </a:r>
                <a:r>
                  <a:rPr lang="en-US" sz="2400" baseline="30000" dirty="0">
                    <a:solidFill>
                      <a:schemeClr val="bg1"/>
                    </a:solidFill>
                  </a:rPr>
                  <a:t>2</a:t>
                </a:r>
                <a:r>
                  <a:rPr lang="en-US" sz="2400" dirty="0">
                    <a:solidFill>
                      <a:schemeClr val="bg1"/>
                    </a:solidFill>
                  </a:rPr>
                  <a:t> hybridized		</a:t>
                </a:r>
              </a:p>
              <a:p>
                <a:pPr defTabSz="357188"/>
                <a:r>
                  <a:rPr lang="en-US" sz="2400" dirty="0">
                    <a:solidFill>
                      <a:schemeClr val="bg1"/>
                    </a:solidFill>
                  </a:rPr>
                  <a:t>	3. 	</a:t>
                </a:r>
                <a:r>
                  <a:rPr lang="en-US" sz="2400" dirty="0" err="1">
                    <a:solidFill>
                      <a:schemeClr val="bg1"/>
                    </a:solidFill>
                  </a:rPr>
                  <a:t>sp</a:t>
                </a:r>
                <a:r>
                  <a:rPr lang="en-US" sz="2400" dirty="0">
                    <a:solidFill>
                      <a:schemeClr val="bg1"/>
                    </a:solidFill>
                  </a:rPr>
                  <a:t> and sp</a:t>
                </a:r>
                <a:r>
                  <a:rPr lang="en-US" sz="2400" baseline="30000" dirty="0">
                    <a:solidFill>
                      <a:schemeClr val="bg1"/>
                    </a:solidFill>
                  </a:rPr>
                  <a:t>2</a:t>
                </a:r>
                <a:r>
                  <a:rPr lang="en-US" sz="2400" dirty="0">
                    <a:solidFill>
                      <a:schemeClr val="bg1"/>
                    </a:solidFill>
                  </a:rPr>
                  <a:t> hybridized				4.  SP, SP</a:t>
                </a:r>
                <a:r>
                  <a:rPr lang="en-US" sz="2400" baseline="30000" dirty="0">
                    <a:solidFill>
                      <a:schemeClr val="bg1"/>
                    </a:solidFill>
                  </a:rPr>
                  <a:t>2</a:t>
                </a:r>
                <a:r>
                  <a:rPr lang="en-US" sz="2400" dirty="0">
                    <a:solidFill>
                      <a:schemeClr val="bg1"/>
                    </a:solidFill>
                  </a:rPr>
                  <a:t> and sp</a:t>
                </a:r>
                <a:r>
                  <a:rPr lang="en-US" sz="2400" baseline="30000" dirty="0">
                    <a:solidFill>
                      <a:schemeClr val="bg1"/>
                    </a:solidFill>
                  </a:rPr>
                  <a:t>3</a:t>
                </a:r>
                <a:r>
                  <a:rPr lang="en-US" sz="2400" dirty="0">
                    <a:solidFill>
                      <a:schemeClr val="bg1"/>
                    </a:solidFill>
                  </a:rPr>
                  <a:t> hybridized </a:t>
                </a:r>
              </a:p>
              <a:p>
                <a:endParaRPr lang="en-IN" sz="2400" dirty="0">
                  <a:solidFill>
                    <a:schemeClr val="bg1"/>
                  </a:solidFill>
                </a:endParaRPr>
              </a:p>
              <a:p>
                <a:pPr lvl="0"/>
                <a:r>
                  <a:rPr lang="en-US" sz="2400" dirty="0">
                    <a:solidFill>
                      <a:srgbClr val="FFFF00"/>
                    </a:solidFill>
                  </a:rPr>
                  <a:t>6. </a:t>
                </a:r>
                <a:r>
                  <a:rPr lang="en-US" sz="2400" dirty="0">
                    <a:solidFill>
                      <a:schemeClr val="bg1"/>
                    </a:solidFill>
                  </a:rPr>
                  <a:t>Toluene has </a:t>
                </a:r>
                <a:endParaRPr lang="en-IN" sz="2400" dirty="0">
                  <a:solidFill>
                    <a:schemeClr val="bg1"/>
                  </a:solidFill>
                </a:endParaRPr>
              </a:p>
              <a:p>
                <a:pPr defTabSz="357188"/>
                <a:r>
                  <a:rPr lang="en-US" sz="2400" dirty="0">
                    <a:solidFill>
                      <a:schemeClr val="bg1"/>
                    </a:solidFill>
                  </a:rPr>
                  <a:t>   	1.	6</a:t>
                </a:r>
                <a14:m>
                  <m:oMath xmlns:m="http://schemas.openxmlformats.org/officeDocument/2006/math">
                    <m:r>
                      <a:rPr lang="en-US" sz="2400" i="1">
                        <a:solidFill>
                          <a:schemeClr val="bg1"/>
                        </a:solidFill>
                        <a:latin typeface="Cambria Math" panose="02040503050406030204" pitchFamily="18" charset="0"/>
                      </a:rPr>
                      <m:t>𝜎</m:t>
                    </m:r>
                  </m:oMath>
                </a14:m>
                <a:r>
                  <a:rPr lang="en-US" sz="2400" dirty="0">
                    <a:solidFill>
                      <a:schemeClr val="bg1"/>
                    </a:solidFill>
                  </a:rPr>
                  <a:t> and 3 </a:t>
                </a:r>
                <a14:m>
                  <m:oMath xmlns:m="http://schemas.openxmlformats.org/officeDocument/2006/math">
                    <m:r>
                      <a:rPr lang="en-US" sz="2400" i="1">
                        <a:solidFill>
                          <a:schemeClr val="bg1"/>
                        </a:solidFill>
                        <a:latin typeface="Cambria Math" panose="02040503050406030204" pitchFamily="18" charset="0"/>
                      </a:rPr>
                      <m:t>𝜋</m:t>
                    </m:r>
                  </m:oMath>
                </a14:m>
                <a:r>
                  <a:rPr lang="en-US" sz="2400" dirty="0">
                    <a:solidFill>
                      <a:schemeClr val="bg1"/>
                    </a:solidFill>
                  </a:rPr>
                  <a:t> bond						2.  9</a:t>
                </a:r>
                <a14:m>
                  <m:oMath xmlns:m="http://schemas.openxmlformats.org/officeDocument/2006/math">
                    <m:r>
                      <a:rPr lang="en-US" sz="2400" i="1">
                        <a:solidFill>
                          <a:schemeClr val="bg1"/>
                        </a:solidFill>
                        <a:latin typeface="Cambria Math" panose="02040503050406030204" pitchFamily="18" charset="0"/>
                      </a:rPr>
                      <m:t>𝜎</m:t>
                    </m:r>
                  </m:oMath>
                </a14:m>
                <a:r>
                  <a:rPr lang="en-US" sz="2400" dirty="0">
                    <a:solidFill>
                      <a:schemeClr val="bg1"/>
                    </a:solidFill>
                  </a:rPr>
                  <a:t> and 3 </a:t>
                </a:r>
                <a14:m>
                  <m:oMath xmlns:m="http://schemas.openxmlformats.org/officeDocument/2006/math">
                    <m:r>
                      <a:rPr lang="en-US" sz="2400" i="1">
                        <a:solidFill>
                          <a:schemeClr val="bg1"/>
                        </a:solidFill>
                        <a:latin typeface="Cambria Math" panose="02040503050406030204" pitchFamily="18" charset="0"/>
                      </a:rPr>
                      <m:t>𝜋</m:t>
                    </m:r>
                  </m:oMath>
                </a14:m>
                <a:r>
                  <a:rPr lang="en-US" sz="2400" dirty="0">
                    <a:solidFill>
                      <a:schemeClr val="bg1"/>
                    </a:solidFill>
                  </a:rPr>
                  <a:t> bond	</a:t>
                </a:r>
              </a:p>
              <a:p>
                <a:pPr defTabSz="357188"/>
                <a:r>
                  <a:rPr lang="en-US" sz="2400" dirty="0">
                    <a:solidFill>
                      <a:schemeClr val="bg1"/>
                    </a:solidFill>
                  </a:rPr>
                  <a:t>	3.	9</a:t>
                </a:r>
                <a14:m>
                  <m:oMath xmlns:m="http://schemas.openxmlformats.org/officeDocument/2006/math">
                    <m:r>
                      <a:rPr lang="en-US" sz="2400" i="1">
                        <a:solidFill>
                          <a:schemeClr val="bg1"/>
                        </a:solidFill>
                        <a:latin typeface="Cambria Math" panose="02040503050406030204" pitchFamily="18" charset="0"/>
                      </a:rPr>
                      <m:t>𝜎</m:t>
                    </m:r>
                  </m:oMath>
                </a14:m>
                <a:r>
                  <a:rPr lang="en-US" sz="2400" dirty="0">
                    <a:solidFill>
                      <a:schemeClr val="bg1"/>
                    </a:solidFill>
                  </a:rPr>
                  <a:t> and 6 </a:t>
                </a:r>
                <a14:m>
                  <m:oMath xmlns:m="http://schemas.openxmlformats.org/officeDocument/2006/math">
                    <m:r>
                      <a:rPr lang="en-US" sz="2400" i="1">
                        <a:solidFill>
                          <a:schemeClr val="bg1"/>
                        </a:solidFill>
                        <a:latin typeface="Cambria Math" panose="02040503050406030204" pitchFamily="18" charset="0"/>
                      </a:rPr>
                      <m:t>𝜋</m:t>
                    </m:r>
                  </m:oMath>
                </a14:m>
                <a:r>
                  <a:rPr lang="en-US" sz="2400" dirty="0">
                    <a:solidFill>
                      <a:schemeClr val="bg1"/>
                    </a:solidFill>
                  </a:rPr>
                  <a:t> bond</a:t>
                </a:r>
                <a:r>
                  <a:rPr lang="en-IN" sz="2400" dirty="0">
                    <a:solidFill>
                      <a:schemeClr val="bg1"/>
                    </a:solidFill>
                  </a:rPr>
                  <a:t>   		 			</a:t>
                </a:r>
                <a:r>
                  <a:rPr lang="en-US" sz="2400" dirty="0">
                    <a:solidFill>
                      <a:schemeClr val="bg1"/>
                    </a:solidFill>
                  </a:rPr>
                  <a:t>4.  15</a:t>
                </a:r>
                <a14:m>
                  <m:oMath xmlns:m="http://schemas.openxmlformats.org/officeDocument/2006/math">
                    <m:r>
                      <a:rPr lang="en-US" sz="2400" i="1">
                        <a:solidFill>
                          <a:schemeClr val="bg1"/>
                        </a:solidFill>
                        <a:latin typeface="Cambria Math" panose="02040503050406030204" pitchFamily="18" charset="0"/>
                      </a:rPr>
                      <m:t>𝜎</m:t>
                    </m:r>
                  </m:oMath>
                </a14:m>
                <a:r>
                  <a:rPr lang="en-US" sz="2400" dirty="0">
                    <a:solidFill>
                      <a:schemeClr val="bg1"/>
                    </a:solidFill>
                  </a:rPr>
                  <a:t> and 3 </a:t>
                </a:r>
                <a14:m>
                  <m:oMath xmlns:m="http://schemas.openxmlformats.org/officeDocument/2006/math">
                    <m:r>
                      <a:rPr lang="en-US" sz="2400" i="1">
                        <a:solidFill>
                          <a:schemeClr val="bg1"/>
                        </a:solidFill>
                        <a:latin typeface="Cambria Math" panose="02040503050406030204" pitchFamily="18" charset="0"/>
                      </a:rPr>
                      <m:t>𝜋</m:t>
                    </m:r>
                  </m:oMath>
                </a14:m>
                <a:r>
                  <a:rPr lang="en-US" sz="2400" dirty="0">
                    <a:solidFill>
                      <a:schemeClr val="bg1"/>
                    </a:solidFill>
                  </a:rPr>
                  <a:t> bond</a:t>
                </a:r>
                <a:endParaRPr lang="en-IN" sz="2400" dirty="0">
                  <a:solidFill>
                    <a:schemeClr val="bg1"/>
                  </a:solidFill>
                </a:endParaRPr>
              </a:p>
            </p:txBody>
          </p:sp>
        </mc:Choice>
        <mc:Fallback xmlns="">
          <p:sp>
            <p:nvSpPr>
              <p:cNvPr id="8" name="TextBox 7">
                <a:extLst>
                  <a:ext uri="{FF2B5EF4-FFF2-40B4-BE49-F238E27FC236}">
                    <a16:creationId xmlns:a16="http://schemas.microsoft.com/office/drawing/2014/main" id="{4A9F5088-D246-4770-9BAC-7FE76587380C}"/>
                  </a:ext>
                </a:extLst>
              </p:cNvPr>
              <p:cNvSpPr txBox="1">
                <a:spLocks noRot="1" noChangeAspect="1" noMove="1" noResize="1" noEditPoints="1" noAdjustHandles="1" noChangeArrowheads="1" noChangeShapeType="1" noTextEdit="1"/>
              </p:cNvSpPr>
              <p:nvPr/>
            </p:nvSpPr>
            <p:spPr>
              <a:xfrm>
                <a:off x="910431" y="1147762"/>
                <a:ext cx="9829800" cy="3785652"/>
              </a:xfrm>
              <a:prstGeom prst="rect">
                <a:avLst/>
              </a:prstGeom>
              <a:blipFill>
                <a:blip r:embed="rId2"/>
                <a:stretch>
                  <a:fillRect l="-930" t="-1288" b="-2738"/>
                </a:stretch>
              </a:blipFill>
            </p:spPr>
            <p:txBody>
              <a:bodyPr/>
              <a:lstStyle/>
              <a:p>
                <a:r>
                  <a:rPr lang="en-IN">
                    <a:noFill/>
                  </a:rPr>
                  <a:t> </a:t>
                </a:r>
              </a:p>
            </p:txBody>
          </p:sp>
        </mc:Fallback>
      </mc:AlternateContent>
    </p:spTree>
    <p:extLst>
      <p:ext uri="{BB962C8B-B14F-4D97-AF65-F5344CB8AC3E}">
        <p14:creationId xmlns:p14="http://schemas.microsoft.com/office/powerpoint/2010/main" val="30308671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842AE811-B16F-797D-AC12-0F2D0A9D6F5E}"/>
              </a:ext>
            </a:extLst>
          </p:cNvPr>
          <p:cNvSpPr txBox="1">
            <a:spLocks/>
          </p:cNvSpPr>
          <p:nvPr/>
        </p:nvSpPr>
        <p:spPr>
          <a:xfrm>
            <a:off x="1062831" y="461962"/>
            <a:ext cx="10750354" cy="5892631"/>
          </a:xfrm>
          <a:prstGeom prst="rect">
            <a:avLst/>
          </a:prstGeom>
        </p:spPr>
        <p:txBody>
          <a:bodyPr wrap="square" lIns="0" tIns="0" rIns="0" bIns="0">
            <a:normAutofit lnSpcReduction="10000"/>
          </a:bodyPr>
          <a:lstStyle>
            <a:lvl1pPr marL="0">
              <a:defRPr b="0" i="0">
                <a:solidFill>
                  <a:schemeClr val="tx1"/>
                </a:solidFill>
                <a:latin typeface="+mn-lt"/>
                <a:ea typeface="+mn-ea"/>
                <a:cs typeface="+mn-cs"/>
              </a:defRPr>
            </a:lvl1pPr>
            <a:lvl2pPr marL="412943">
              <a:defRPr>
                <a:latin typeface="+mn-lt"/>
                <a:ea typeface="+mn-ea"/>
                <a:cs typeface="+mn-cs"/>
              </a:defRPr>
            </a:lvl2pPr>
            <a:lvl3pPr marL="825886">
              <a:defRPr>
                <a:latin typeface="+mn-lt"/>
                <a:ea typeface="+mn-ea"/>
                <a:cs typeface="+mn-cs"/>
              </a:defRPr>
            </a:lvl3pPr>
            <a:lvl4pPr marL="1238829">
              <a:defRPr>
                <a:latin typeface="+mn-lt"/>
                <a:ea typeface="+mn-ea"/>
                <a:cs typeface="+mn-cs"/>
              </a:defRPr>
            </a:lvl4pPr>
            <a:lvl5pPr marL="1651772">
              <a:defRPr>
                <a:latin typeface="+mn-lt"/>
                <a:ea typeface="+mn-ea"/>
                <a:cs typeface="+mn-cs"/>
              </a:defRPr>
            </a:lvl5pPr>
            <a:lvl6pPr marL="2064715">
              <a:defRPr>
                <a:latin typeface="+mn-lt"/>
                <a:ea typeface="+mn-ea"/>
                <a:cs typeface="+mn-cs"/>
              </a:defRPr>
            </a:lvl6pPr>
            <a:lvl7pPr marL="2477658">
              <a:defRPr>
                <a:latin typeface="+mn-lt"/>
                <a:ea typeface="+mn-ea"/>
                <a:cs typeface="+mn-cs"/>
              </a:defRPr>
            </a:lvl7pPr>
            <a:lvl8pPr marL="2890601">
              <a:defRPr>
                <a:latin typeface="+mn-lt"/>
                <a:ea typeface="+mn-ea"/>
                <a:cs typeface="+mn-cs"/>
              </a:defRPr>
            </a:lvl8pPr>
            <a:lvl9pPr marL="3303544">
              <a:defRPr>
                <a:latin typeface="+mn-lt"/>
                <a:ea typeface="+mn-ea"/>
                <a:cs typeface="+mn-cs"/>
              </a:defRPr>
            </a:lvl9pPr>
          </a:lstStyle>
          <a:p>
            <a:pPr defTabSz="914400"/>
            <a:r>
              <a:rPr lang="en-US" sz="2800" b="1" kern="0" dirty="0">
                <a:solidFill>
                  <a:schemeClr val="bg1"/>
                </a:solidFill>
              </a:rPr>
              <a:t>Some Basic Characteristics of </a:t>
            </a:r>
            <a:r>
              <a:rPr lang="en-US" sz="2800" b="1" kern="0" dirty="0">
                <a:solidFill>
                  <a:schemeClr val="bg1"/>
                </a:solidFill>
                <a:sym typeface="Symbol" panose="05050102010706020507" pitchFamily="18" charset="2"/>
              </a:rPr>
              <a:t> Bond</a:t>
            </a:r>
          </a:p>
          <a:p>
            <a:pPr defTabSz="914400">
              <a:buFont typeface="Wingdings" panose="05000000000000000000" pitchFamily="2" charset="2"/>
              <a:buChar char="q"/>
            </a:pPr>
            <a:r>
              <a:rPr lang="en-US" sz="2800" kern="0" dirty="0">
                <a:solidFill>
                  <a:schemeClr val="bg1"/>
                </a:solidFill>
                <a:sym typeface="Symbol" panose="05050102010706020507" pitchFamily="18" charset="2"/>
              </a:rPr>
              <a:t>  One axial orientation &amp; one sidewise overlapping.</a:t>
            </a:r>
          </a:p>
          <a:p>
            <a:pPr defTabSz="914400"/>
            <a:r>
              <a:rPr lang="en-US" sz="2800" kern="0" dirty="0">
                <a:solidFill>
                  <a:schemeClr val="bg1"/>
                </a:solidFill>
                <a:sym typeface="Symbol" panose="05050102010706020507" pitchFamily="18" charset="2"/>
              </a:rPr>
              <a:t>	          </a:t>
            </a:r>
          </a:p>
          <a:p>
            <a:pPr defTabSz="914400"/>
            <a:endParaRPr lang="en-US" sz="2800" kern="0" dirty="0">
              <a:solidFill>
                <a:schemeClr val="bg1"/>
              </a:solidFill>
              <a:sym typeface="Symbol" panose="05050102010706020507" pitchFamily="18" charset="2"/>
            </a:endParaRPr>
          </a:p>
          <a:p>
            <a:pPr defTabSz="914400">
              <a:buFont typeface="Wingdings" panose="05000000000000000000" pitchFamily="2" charset="2"/>
              <a:buChar char="q"/>
            </a:pPr>
            <a:r>
              <a:rPr lang="en-US" sz="2800" kern="0" dirty="0">
                <a:solidFill>
                  <a:schemeClr val="bg1"/>
                </a:solidFill>
                <a:sym typeface="Symbol" panose="05050102010706020507" pitchFamily="18" charset="2"/>
              </a:rPr>
              <a:t>  CH</a:t>
            </a:r>
            <a:r>
              <a:rPr lang="en-US" sz="2800" kern="0" baseline="-25000" dirty="0">
                <a:solidFill>
                  <a:schemeClr val="bg1"/>
                </a:solidFill>
                <a:sym typeface="Symbol" panose="05050102010706020507" pitchFamily="18" charset="2"/>
              </a:rPr>
              <a:t>2</a:t>
            </a:r>
            <a:r>
              <a:rPr lang="en-US" sz="2800" kern="0" dirty="0">
                <a:solidFill>
                  <a:schemeClr val="bg1"/>
                </a:solidFill>
                <a:sym typeface="Symbol" panose="05050102010706020507" pitchFamily="18" charset="2"/>
              </a:rPr>
              <a:t> = CH</a:t>
            </a:r>
            <a:r>
              <a:rPr lang="en-US" sz="2800" kern="0" baseline="-25000" dirty="0">
                <a:solidFill>
                  <a:schemeClr val="bg1"/>
                </a:solidFill>
                <a:sym typeface="Symbol" panose="05050102010706020507" pitchFamily="18" charset="2"/>
              </a:rPr>
              <a:t>2</a:t>
            </a:r>
          </a:p>
          <a:p>
            <a:pPr defTabSz="914400"/>
            <a:r>
              <a:rPr lang="en-US" sz="2800" kern="0" baseline="-25000" dirty="0">
                <a:solidFill>
                  <a:schemeClr val="bg1"/>
                </a:solidFill>
                <a:sym typeface="Symbol" panose="05050102010706020507" pitchFamily="18" charset="2"/>
              </a:rPr>
              <a:t>	    </a:t>
            </a:r>
          </a:p>
          <a:p>
            <a:pPr defTabSz="914400"/>
            <a:r>
              <a:rPr lang="en-US" sz="2800" kern="0" dirty="0">
                <a:solidFill>
                  <a:schemeClr val="bg1"/>
                </a:solidFill>
                <a:sym typeface="Symbol" panose="05050102010706020507" pitchFamily="18" charset="2"/>
              </a:rPr>
              <a:t>	        </a:t>
            </a:r>
          </a:p>
          <a:p>
            <a:pPr defTabSz="914400">
              <a:buFont typeface="Wingdings" panose="05000000000000000000" pitchFamily="2" charset="2"/>
              <a:buChar char="q"/>
            </a:pPr>
            <a:endParaRPr lang="en-US" sz="2800" kern="0" dirty="0">
              <a:solidFill>
                <a:schemeClr val="bg1"/>
              </a:solidFill>
              <a:sym typeface="Symbol" panose="05050102010706020507" pitchFamily="18" charset="2"/>
            </a:endParaRPr>
          </a:p>
          <a:p>
            <a:pPr defTabSz="914400">
              <a:lnSpc>
                <a:spcPct val="150000"/>
              </a:lnSpc>
              <a:buFont typeface="Wingdings" panose="05000000000000000000" pitchFamily="2" charset="2"/>
              <a:buChar char="q"/>
            </a:pPr>
            <a:r>
              <a:rPr lang="en-US" sz="2800" kern="0" dirty="0">
                <a:solidFill>
                  <a:schemeClr val="bg1"/>
                </a:solidFill>
                <a:sym typeface="Symbol" panose="05050102010706020507" pitchFamily="18" charset="2"/>
              </a:rPr>
              <a:t>  All the atom must be in same plane.</a:t>
            </a:r>
          </a:p>
          <a:p>
            <a:pPr defTabSz="914400">
              <a:lnSpc>
                <a:spcPct val="150000"/>
              </a:lnSpc>
              <a:buFont typeface="Wingdings" panose="05000000000000000000" pitchFamily="2" charset="2"/>
              <a:buChar char="q"/>
            </a:pPr>
            <a:r>
              <a:rPr lang="en-US" sz="2800" kern="0" dirty="0">
                <a:solidFill>
                  <a:schemeClr val="bg1"/>
                </a:solidFill>
                <a:sym typeface="Symbol" panose="05050102010706020507" pitchFamily="18" charset="2"/>
              </a:rPr>
              <a:t>  The P-Orbitals are mutually parallel and both the P-Orbital are Perpendicular to the plane of the molecule.</a:t>
            </a:r>
          </a:p>
          <a:p>
            <a:pPr defTabSz="914400">
              <a:lnSpc>
                <a:spcPct val="150000"/>
              </a:lnSpc>
              <a:buFont typeface="Wingdings" panose="05000000000000000000" pitchFamily="2" charset="2"/>
              <a:buChar char="q"/>
            </a:pPr>
            <a:r>
              <a:rPr lang="en-US" sz="2800" kern="0" dirty="0">
                <a:solidFill>
                  <a:schemeClr val="bg1"/>
                </a:solidFill>
                <a:sym typeface="Symbol" panose="05050102010706020507" pitchFamily="18" charset="2"/>
              </a:rPr>
              <a:t>In alkane, free C-C rotation is possible but in alkene and alkene, free rotation is restricted.</a:t>
            </a:r>
            <a:endParaRPr lang="en-IN" sz="2800" kern="0" dirty="0">
              <a:solidFill>
                <a:schemeClr val="bg1"/>
              </a:solidFill>
            </a:endParaRPr>
          </a:p>
        </p:txBody>
      </p:sp>
      <p:cxnSp>
        <p:nvCxnSpPr>
          <p:cNvPr id="7" name="Connector: Curved 6">
            <a:extLst>
              <a:ext uri="{FF2B5EF4-FFF2-40B4-BE49-F238E27FC236}">
                <a16:creationId xmlns:a16="http://schemas.microsoft.com/office/drawing/2014/main" id="{654E6D4D-42DD-5F98-4402-2E276AD4A46B}"/>
              </a:ext>
            </a:extLst>
          </p:cNvPr>
          <p:cNvCxnSpPr>
            <a:cxnSpLocks/>
          </p:cNvCxnSpPr>
          <p:nvPr/>
        </p:nvCxnSpPr>
        <p:spPr>
          <a:xfrm rot="5400000" flipH="1" flipV="1">
            <a:off x="2372435" y="1590758"/>
            <a:ext cx="504991" cy="381001"/>
          </a:xfrm>
          <a:prstGeom prst="curvedConnector3">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8" name="Connector: Curved 7">
            <a:extLst>
              <a:ext uri="{FF2B5EF4-FFF2-40B4-BE49-F238E27FC236}">
                <a16:creationId xmlns:a16="http://schemas.microsoft.com/office/drawing/2014/main" id="{AC0DEEC9-684E-5E1F-4DD2-99C364F3B396}"/>
              </a:ext>
            </a:extLst>
          </p:cNvPr>
          <p:cNvCxnSpPr>
            <a:cxnSpLocks/>
          </p:cNvCxnSpPr>
          <p:nvPr/>
        </p:nvCxnSpPr>
        <p:spPr>
          <a:xfrm rot="16200000" flipH="1">
            <a:off x="2372037" y="2462343"/>
            <a:ext cx="356464" cy="165702"/>
          </a:xfrm>
          <a:prstGeom prst="curvedConnector3">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43240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FA136EB1-6A2D-3290-1FFB-AD7023735540}"/>
              </a:ext>
            </a:extLst>
          </p:cNvPr>
          <p:cNvSpPr txBox="1">
            <a:spLocks/>
          </p:cNvSpPr>
          <p:nvPr/>
        </p:nvSpPr>
        <p:spPr>
          <a:xfrm>
            <a:off x="910431" y="390527"/>
            <a:ext cx="10245864" cy="6238870"/>
          </a:xfrm>
          <a:prstGeom prst="rect">
            <a:avLst/>
          </a:prstGeom>
        </p:spPr>
        <p:txBody>
          <a:bodyPr wrap="square" lIns="0" tIns="0" rIns="0" bIns="0">
            <a:normAutofit lnSpcReduction="10000"/>
          </a:bodyPr>
          <a:lstStyle>
            <a:lvl1pPr marL="0">
              <a:defRPr b="0" i="0">
                <a:solidFill>
                  <a:schemeClr val="tx1"/>
                </a:solidFill>
                <a:latin typeface="+mn-lt"/>
                <a:ea typeface="+mn-ea"/>
                <a:cs typeface="+mn-cs"/>
              </a:defRPr>
            </a:lvl1pPr>
            <a:lvl2pPr marL="412943">
              <a:defRPr>
                <a:latin typeface="+mn-lt"/>
                <a:ea typeface="+mn-ea"/>
                <a:cs typeface="+mn-cs"/>
              </a:defRPr>
            </a:lvl2pPr>
            <a:lvl3pPr marL="825886">
              <a:defRPr>
                <a:latin typeface="+mn-lt"/>
                <a:ea typeface="+mn-ea"/>
                <a:cs typeface="+mn-cs"/>
              </a:defRPr>
            </a:lvl3pPr>
            <a:lvl4pPr marL="1238829">
              <a:defRPr>
                <a:latin typeface="+mn-lt"/>
                <a:ea typeface="+mn-ea"/>
                <a:cs typeface="+mn-cs"/>
              </a:defRPr>
            </a:lvl4pPr>
            <a:lvl5pPr marL="1651772">
              <a:defRPr>
                <a:latin typeface="+mn-lt"/>
                <a:ea typeface="+mn-ea"/>
                <a:cs typeface="+mn-cs"/>
              </a:defRPr>
            </a:lvl5pPr>
            <a:lvl6pPr marL="2064715">
              <a:defRPr>
                <a:latin typeface="+mn-lt"/>
                <a:ea typeface="+mn-ea"/>
                <a:cs typeface="+mn-cs"/>
              </a:defRPr>
            </a:lvl6pPr>
            <a:lvl7pPr marL="2477658">
              <a:defRPr>
                <a:latin typeface="+mn-lt"/>
                <a:ea typeface="+mn-ea"/>
                <a:cs typeface="+mn-cs"/>
              </a:defRPr>
            </a:lvl7pPr>
            <a:lvl8pPr marL="2890601">
              <a:defRPr>
                <a:latin typeface="+mn-lt"/>
                <a:ea typeface="+mn-ea"/>
                <a:cs typeface="+mn-cs"/>
              </a:defRPr>
            </a:lvl8pPr>
            <a:lvl9pPr marL="3303544">
              <a:defRPr>
                <a:latin typeface="+mn-lt"/>
                <a:ea typeface="+mn-ea"/>
                <a:cs typeface="+mn-cs"/>
              </a:defRPr>
            </a:lvl9pPr>
          </a:lstStyle>
          <a:p>
            <a:pPr algn="just" defTabSz="457200">
              <a:lnSpc>
                <a:spcPct val="150000"/>
              </a:lnSpc>
              <a:buFont typeface="Wingdings" panose="05000000000000000000" pitchFamily="2" charset="2"/>
              <a:buChar char="q"/>
            </a:pPr>
            <a:r>
              <a:rPr lang="en-US" sz="2800" kern="0" dirty="0">
                <a:solidFill>
                  <a:schemeClr val="bg1"/>
                </a:solidFill>
              </a:rPr>
              <a:t>   The electron charge cloud of the </a:t>
            </a:r>
            <a:r>
              <a:rPr lang="en-US" sz="2800" kern="0" dirty="0">
                <a:solidFill>
                  <a:schemeClr val="bg1"/>
                </a:solidFill>
                <a:sym typeface="Symbol" panose="05050102010706020507" pitchFamily="18" charset="2"/>
              </a:rPr>
              <a:t>-bond is located above and 	below the plane of bonding atoms. This result in the electrons 	being 	easily available to the attacking reagents.  bond provide the 	most reactive centers of molecules containing multiple bonds.</a:t>
            </a:r>
          </a:p>
          <a:p>
            <a:pPr defTabSz="914400">
              <a:lnSpc>
                <a:spcPct val="150000"/>
              </a:lnSpc>
            </a:pPr>
            <a:r>
              <a:rPr lang="en-US" sz="2800" kern="0" dirty="0">
                <a:solidFill>
                  <a:srgbClr val="FFFF00"/>
                </a:solidFill>
                <a:sym typeface="Symbol" panose="05050102010706020507" pitchFamily="18" charset="2"/>
              </a:rPr>
              <a:t>QN. Try to find no. of  and  bond in the following</a:t>
            </a:r>
          </a:p>
          <a:p>
            <a:pPr defTabSz="914400">
              <a:lnSpc>
                <a:spcPct val="150000"/>
              </a:lnSpc>
            </a:pPr>
            <a:r>
              <a:rPr lang="en-US" sz="2800" kern="0" dirty="0">
                <a:solidFill>
                  <a:schemeClr val="bg1"/>
                </a:solidFill>
                <a:sym typeface="Symbol" panose="05050102010706020507" pitchFamily="18" charset="2"/>
              </a:rPr>
              <a:t>	A. Benzene</a:t>
            </a:r>
          </a:p>
          <a:p>
            <a:pPr defTabSz="914400">
              <a:lnSpc>
                <a:spcPct val="150000"/>
              </a:lnSpc>
            </a:pPr>
            <a:r>
              <a:rPr lang="en-US" sz="2800" kern="0" dirty="0">
                <a:solidFill>
                  <a:schemeClr val="bg1"/>
                </a:solidFill>
                <a:sym typeface="Symbol" panose="05050102010706020507" pitchFamily="18" charset="2"/>
              </a:rPr>
              <a:t>	B. </a:t>
            </a:r>
            <a:r>
              <a:rPr lang="en-US" sz="2800" kern="0" dirty="0" err="1">
                <a:solidFill>
                  <a:schemeClr val="bg1"/>
                </a:solidFill>
                <a:sym typeface="Symbol" panose="05050102010706020507" pitchFamily="18" charset="2"/>
              </a:rPr>
              <a:t>Tolune</a:t>
            </a:r>
            <a:endParaRPr lang="en-US" sz="2800" kern="0" dirty="0">
              <a:solidFill>
                <a:schemeClr val="bg1"/>
              </a:solidFill>
              <a:sym typeface="Symbol" panose="05050102010706020507" pitchFamily="18" charset="2"/>
            </a:endParaRPr>
          </a:p>
          <a:p>
            <a:pPr defTabSz="914400">
              <a:lnSpc>
                <a:spcPct val="150000"/>
              </a:lnSpc>
            </a:pPr>
            <a:r>
              <a:rPr lang="en-US" sz="2800" kern="0" dirty="0">
                <a:solidFill>
                  <a:schemeClr val="bg1"/>
                </a:solidFill>
                <a:sym typeface="Symbol" panose="05050102010706020507" pitchFamily="18" charset="2"/>
              </a:rPr>
              <a:t>	C. CH</a:t>
            </a:r>
            <a:r>
              <a:rPr lang="en-US" sz="2800" kern="0" baseline="-25000" dirty="0">
                <a:solidFill>
                  <a:schemeClr val="bg1"/>
                </a:solidFill>
                <a:sym typeface="Symbol" panose="05050102010706020507" pitchFamily="18" charset="2"/>
              </a:rPr>
              <a:t>3</a:t>
            </a:r>
            <a:r>
              <a:rPr lang="en-US" sz="2800" kern="0" dirty="0">
                <a:solidFill>
                  <a:schemeClr val="bg1"/>
                </a:solidFill>
                <a:sym typeface="Symbol" panose="05050102010706020507" pitchFamily="18" charset="2"/>
              </a:rPr>
              <a:t>-CH</a:t>
            </a:r>
            <a:r>
              <a:rPr lang="en-US" sz="2800" kern="0" baseline="-25000" dirty="0">
                <a:solidFill>
                  <a:schemeClr val="bg1"/>
                </a:solidFill>
                <a:sym typeface="Symbol" panose="05050102010706020507" pitchFamily="18" charset="2"/>
              </a:rPr>
              <a:t>2</a:t>
            </a:r>
            <a:r>
              <a:rPr lang="en-US" sz="2800" kern="0" dirty="0">
                <a:solidFill>
                  <a:schemeClr val="bg1"/>
                </a:solidFill>
                <a:sym typeface="Symbol" panose="05050102010706020507" pitchFamily="18" charset="2"/>
              </a:rPr>
              <a:t>-CH</a:t>
            </a:r>
            <a:r>
              <a:rPr lang="en-US" sz="2800" kern="0" baseline="-25000" dirty="0">
                <a:solidFill>
                  <a:schemeClr val="bg1"/>
                </a:solidFill>
                <a:sym typeface="Symbol" panose="05050102010706020507" pitchFamily="18" charset="2"/>
              </a:rPr>
              <a:t>3</a:t>
            </a:r>
            <a:endParaRPr lang="en-US" sz="2800" kern="0" dirty="0">
              <a:solidFill>
                <a:schemeClr val="bg1"/>
              </a:solidFill>
              <a:sym typeface="Symbol" panose="05050102010706020507" pitchFamily="18" charset="2"/>
            </a:endParaRPr>
          </a:p>
          <a:p>
            <a:pPr defTabSz="914400">
              <a:lnSpc>
                <a:spcPct val="150000"/>
              </a:lnSpc>
            </a:pPr>
            <a:r>
              <a:rPr lang="en-US" sz="2800" kern="0" dirty="0">
                <a:solidFill>
                  <a:schemeClr val="bg1"/>
                </a:solidFill>
                <a:sym typeface="Symbol" panose="05050102010706020507" pitchFamily="18" charset="2"/>
              </a:rPr>
              <a:t>	D. CH </a:t>
            </a: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 C – CH</a:t>
            </a:r>
            <a:r>
              <a:rPr lang="en-US" sz="280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2</a:t>
            </a: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-CH=CH</a:t>
            </a:r>
            <a:r>
              <a:rPr lang="en-US" sz="280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2</a:t>
            </a:r>
            <a:endPar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defTabSz="914400">
              <a:lnSpc>
                <a:spcPct val="150000"/>
              </a:lnSpc>
            </a:pP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	E. CH</a:t>
            </a:r>
            <a:r>
              <a:rPr lang="en-US" sz="280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2</a:t>
            </a: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=C=CH-CH</a:t>
            </a:r>
            <a:r>
              <a:rPr lang="en-US" sz="280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3</a:t>
            </a:r>
            <a:endParaRPr lang="en-IN" sz="1800" kern="0" dirty="0">
              <a:solidFill>
                <a:schemeClr val="bg1"/>
              </a:solidFill>
            </a:endParaRPr>
          </a:p>
        </p:txBody>
      </p:sp>
    </p:spTree>
    <p:extLst>
      <p:ext uri="{BB962C8B-B14F-4D97-AF65-F5344CB8AC3E}">
        <p14:creationId xmlns:p14="http://schemas.microsoft.com/office/powerpoint/2010/main" val="42764045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F282ECD-56D9-4F31-4146-B6BCC62CEDE2}"/>
              </a:ext>
            </a:extLst>
          </p:cNvPr>
          <p:cNvSpPr txBox="1"/>
          <p:nvPr/>
        </p:nvSpPr>
        <p:spPr>
          <a:xfrm>
            <a:off x="891381" y="1147762"/>
            <a:ext cx="10096500" cy="2972545"/>
          </a:xfrm>
          <a:prstGeom prst="rect">
            <a:avLst/>
          </a:prstGeom>
          <a:noFill/>
        </p:spPr>
        <p:txBody>
          <a:bodyPr wrap="square">
            <a:spAutoFit/>
          </a:bodyPr>
          <a:lstStyle/>
          <a:p>
            <a:pPr marR="0" lvl="0">
              <a:lnSpc>
                <a:spcPct val="107000"/>
              </a:lnSpc>
              <a:spcBef>
                <a:spcPts val="0"/>
              </a:spcBef>
              <a:spcAft>
                <a:spcPts val="0"/>
              </a:spcAft>
            </a:pPr>
            <a:r>
              <a:rPr lang="en-US" sz="2800" kern="100" dirty="0">
                <a:solidFill>
                  <a:srgbClr val="FFFF00"/>
                </a:solidFill>
                <a:latin typeface="Tahoma" panose="020B0604030504040204" pitchFamily="34" charset="0"/>
                <a:ea typeface="Calibri" panose="020F0502020204030204" pitchFamily="34" charset="0"/>
                <a:cs typeface="Times New Roman" panose="02020603050405020304" pitchFamily="18" charset="0"/>
              </a:rPr>
              <a:t>7. </a:t>
            </a:r>
            <a:r>
              <a:rPr lang="en-US" sz="28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 </a:t>
            </a:r>
            <a:r>
              <a:rPr lang="en-US" sz="28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Allyl isocyanide has </a:t>
            </a:r>
          </a:p>
          <a:p>
            <a:pPr marR="0" lvl="0">
              <a:lnSpc>
                <a:spcPct val="107000"/>
              </a:lnSpc>
              <a:spcBef>
                <a:spcPts val="0"/>
              </a:spcBef>
              <a:spcAft>
                <a:spcPts val="0"/>
              </a:spcAft>
            </a:pPr>
            <a:endParaRPr lang="en-IN" sz="2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07000"/>
              </a:lnSpc>
              <a:spcBef>
                <a:spcPts val="0"/>
              </a:spcBef>
              <a:spcAft>
                <a:spcPts val="0"/>
              </a:spcAft>
            </a:pPr>
            <a:r>
              <a:rPr lang="en-US" sz="28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1.  9 sigma bonds and 4 pi bonds		</a:t>
            </a:r>
          </a:p>
          <a:p>
            <a:pPr marL="228600" marR="0">
              <a:lnSpc>
                <a:spcPct val="107000"/>
              </a:lnSpc>
              <a:spcBef>
                <a:spcPts val="0"/>
              </a:spcBef>
              <a:spcAft>
                <a:spcPts val="0"/>
              </a:spcAft>
            </a:pPr>
            <a:r>
              <a:rPr lang="en-US" sz="28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2. </a:t>
            </a:r>
            <a:r>
              <a:rPr lang="en-US" sz="28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r>
              <a:rPr lang="en-US" sz="28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8 sigma bonds and 5 pi bonds</a:t>
            </a:r>
            <a:endParaRPr lang="en-IN" sz="2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07000"/>
              </a:lnSpc>
              <a:spcBef>
                <a:spcPts val="0"/>
              </a:spcBef>
              <a:spcAft>
                <a:spcPts val="0"/>
              </a:spcAft>
            </a:pPr>
            <a:r>
              <a:rPr lang="en-US" sz="28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3.	</a:t>
            </a:r>
            <a:r>
              <a:rPr lang="en-US" sz="28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r>
              <a:rPr lang="en-US" sz="28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8 sigma bonds, 3 pi bonds and 4 non-bonding electrons </a:t>
            </a:r>
            <a:endParaRPr lang="en-IN" sz="2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50000"/>
              </a:lnSpc>
              <a:spcBef>
                <a:spcPts val="0"/>
              </a:spcBef>
              <a:spcAft>
                <a:spcPts val="800"/>
              </a:spcAft>
            </a:pPr>
            <a:r>
              <a:rPr lang="en-US" sz="28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r>
              <a:rPr lang="en-US" sz="28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4.	 9 sigma bonds, 3 pi bonds and 2 non-bonding electrons </a:t>
            </a:r>
            <a:endParaRPr lang="en-IN" sz="2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994120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01043-A65C-2BEF-DAC0-90ED79EB2212}"/>
              </a:ext>
            </a:extLst>
          </p:cNvPr>
          <p:cNvSpPr>
            <a:spLocks noGrp="1"/>
          </p:cNvSpPr>
          <p:nvPr>
            <p:ph type="title"/>
          </p:nvPr>
        </p:nvSpPr>
        <p:spPr>
          <a:xfrm>
            <a:off x="816699" y="327052"/>
            <a:ext cx="10245864" cy="1363919"/>
          </a:xfrm>
        </p:spPr>
        <p:txBody>
          <a:bodyPr>
            <a:normAutofit/>
          </a:bodyPr>
          <a:lstStyle/>
          <a:p>
            <a:pPr algn="ctr"/>
            <a:r>
              <a:rPr lang="en-US" sz="3600" b="1" dirty="0">
                <a:ln w="12700">
                  <a:solidFill>
                    <a:srgbClr val="92D050"/>
                  </a:solidFill>
                  <a:prstDash val="solid"/>
                </a:ln>
                <a:solidFill>
                  <a:srgbClr val="92D050"/>
                </a:solidFill>
                <a:effectLst>
                  <a:innerShdw blurRad="177800">
                    <a:schemeClr val="accent3">
                      <a:lumMod val="50000"/>
                    </a:schemeClr>
                  </a:innerShdw>
                </a:effectLst>
                <a:latin typeface="Tahoma" panose="020B0604030504040204" pitchFamily="34" charset="0"/>
                <a:ea typeface="Tahoma" panose="020B0604030504040204" pitchFamily="34" charset="0"/>
                <a:cs typeface="Tahoma" panose="020B0604030504040204" pitchFamily="34" charset="0"/>
              </a:rPr>
              <a:t>STRUCTURAL REPRESENTATION OF ORGANIC COMPOUNDS </a:t>
            </a:r>
            <a:endParaRPr lang="en-IN" sz="3600" b="1" dirty="0">
              <a:ln w="12700">
                <a:solidFill>
                  <a:srgbClr val="92D050"/>
                </a:solidFill>
                <a:prstDash val="solid"/>
              </a:ln>
              <a:solidFill>
                <a:srgbClr val="92D050"/>
              </a:solidFill>
              <a:effectLst>
                <a:innerShdw blurRad="177800">
                  <a:schemeClr val="accent3">
                    <a:lumMod val="50000"/>
                  </a:schemeClr>
                </a:innerShdw>
              </a:effectLst>
              <a:latin typeface="Tahoma" panose="020B0604030504040204" pitchFamily="34" charset="0"/>
              <a:ea typeface="Tahoma" panose="020B0604030504040204" pitchFamily="34" charset="0"/>
              <a:cs typeface="Tahoma" panose="020B0604030504040204" pitchFamily="34" charset="0"/>
            </a:endParaRPr>
          </a:p>
        </p:txBody>
      </p:sp>
      <p:sp>
        <p:nvSpPr>
          <p:cNvPr id="4" name="Content Placeholder 2">
            <a:extLst>
              <a:ext uri="{FF2B5EF4-FFF2-40B4-BE49-F238E27FC236}">
                <a16:creationId xmlns:a16="http://schemas.microsoft.com/office/drawing/2014/main" id="{395CAF8F-EE1C-047C-0624-DAF48B5B1E98}"/>
              </a:ext>
            </a:extLst>
          </p:cNvPr>
          <p:cNvSpPr txBox="1">
            <a:spLocks/>
          </p:cNvSpPr>
          <p:nvPr/>
        </p:nvSpPr>
        <p:spPr>
          <a:xfrm>
            <a:off x="816699" y="1528762"/>
            <a:ext cx="10245864" cy="4739759"/>
          </a:xfrm>
          <a:prstGeom prst="rect">
            <a:avLst/>
          </a:prstGeom>
        </p:spPr>
        <p:txBody>
          <a:bodyPr wrap="square" lIns="0" tIns="0" rIns="0" bIns="0">
            <a:spAutoFit/>
          </a:bodyPr>
          <a:lstStyle>
            <a:lvl1pPr marL="0">
              <a:defRPr b="0" i="0">
                <a:solidFill>
                  <a:schemeClr val="tx1"/>
                </a:solidFill>
                <a:latin typeface="+mn-lt"/>
                <a:ea typeface="+mn-ea"/>
                <a:cs typeface="+mn-cs"/>
              </a:defRPr>
            </a:lvl1pPr>
            <a:lvl2pPr marL="412943">
              <a:defRPr>
                <a:latin typeface="+mn-lt"/>
                <a:ea typeface="+mn-ea"/>
                <a:cs typeface="+mn-cs"/>
              </a:defRPr>
            </a:lvl2pPr>
            <a:lvl3pPr marL="825886">
              <a:defRPr>
                <a:latin typeface="+mn-lt"/>
                <a:ea typeface="+mn-ea"/>
                <a:cs typeface="+mn-cs"/>
              </a:defRPr>
            </a:lvl3pPr>
            <a:lvl4pPr marL="1238829">
              <a:defRPr>
                <a:latin typeface="+mn-lt"/>
                <a:ea typeface="+mn-ea"/>
                <a:cs typeface="+mn-cs"/>
              </a:defRPr>
            </a:lvl4pPr>
            <a:lvl5pPr marL="1651772">
              <a:defRPr>
                <a:latin typeface="+mn-lt"/>
                <a:ea typeface="+mn-ea"/>
                <a:cs typeface="+mn-cs"/>
              </a:defRPr>
            </a:lvl5pPr>
            <a:lvl6pPr marL="2064715">
              <a:defRPr>
                <a:latin typeface="+mn-lt"/>
                <a:ea typeface="+mn-ea"/>
                <a:cs typeface="+mn-cs"/>
              </a:defRPr>
            </a:lvl6pPr>
            <a:lvl7pPr marL="2477658">
              <a:defRPr>
                <a:latin typeface="+mn-lt"/>
                <a:ea typeface="+mn-ea"/>
                <a:cs typeface="+mn-cs"/>
              </a:defRPr>
            </a:lvl7pPr>
            <a:lvl8pPr marL="2890601">
              <a:defRPr>
                <a:latin typeface="+mn-lt"/>
                <a:ea typeface="+mn-ea"/>
                <a:cs typeface="+mn-cs"/>
              </a:defRPr>
            </a:lvl8pPr>
            <a:lvl9pPr marL="3303544">
              <a:defRPr>
                <a:latin typeface="+mn-lt"/>
                <a:ea typeface="+mn-ea"/>
                <a:cs typeface="+mn-cs"/>
              </a:defRPr>
            </a:lvl9pPr>
          </a:lstStyle>
          <a:p>
            <a:pPr marL="514350" indent="-514350" defTabSz="914400">
              <a:lnSpc>
                <a:spcPct val="150000"/>
              </a:lnSpc>
              <a:buFontTx/>
              <a:buAutoNum type="arabicPeriod"/>
            </a:pPr>
            <a:r>
              <a:rPr lang="en-US" sz="2800" b="1" kern="0" dirty="0">
                <a:solidFill>
                  <a:schemeClr val="bg1"/>
                </a:solidFill>
                <a:latin typeface="Tahoma" panose="020B0604030504040204" pitchFamily="34" charset="0"/>
                <a:ea typeface="Tahoma" panose="020B0604030504040204" pitchFamily="34" charset="0"/>
                <a:cs typeface="Tahoma" panose="020B0604030504040204" pitchFamily="34" charset="0"/>
              </a:rPr>
              <a:t> 	Molecular Formulae:</a:t>
            </a:r>
          </a:p>
          <a:p>
            <a:pPr algn="just" defTabSz="914400">
              <a:lnSpc>
                <a:spcPct val="150000"/>
              </a:lnSpc>
            </a:pP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	There is no information about the connectivity but shown 	number and type of atoms. </a:t>
            </a:r>
          </a:p>
          <a:p>
            <a:pPr defTabSz="914400">
              <a:lnSpc>
                <a:spcPct val="150000"/>
              </a:lnSpc>
            </a:pP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	E.g. C</a:t>
            </a:r>
            <a:r>
              <a:rPr lang="en-US" sz="280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3</a:t>
            </a: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H</a:t>
            </a:r>
            <a:r>
              <a:rPr lang="en-US" sz="280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8</a:t>
            </a: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O</a:t>
            </a:r>
          </a:p>
          <a:p>
            <a:pPr defTabSz="914400">
              <a:lnSpc>
                <a:spcPct val="150000"/>
              </a:lnSpc>
            </a:pPr>
            <a:r>
              <a:rPr lang="en-US" sz="2800" b="1" kern="0" dirty="0">
                <a:solidFill>
                  <a:schemeClr val="bg1"/>
                </a:solidFill>
                <a:latin typeface="Tahoma" panose="020B0604030504040204" pitchFamily="34" charset="0"/>
                <a:ea typeface="Tahoma" panose="020B0604030504040204" pitchFamily="34" charset="0"/>
                <a:cs typeface="Tahoma" panose="020B0604030504040204" pitchFamily="34" charset="0"/>
              </a:rPr>
              <a:t>2.  	Lewis Structure:</a:t>
            </a:r>
          </a:p>
          <a:p>
            <a:pPr defTabSz="914400">
              <a:lnSpc>
                <a:spcPct val="150000"/>
              </a:lnSpc>
            </a:pPr>
            <a:r>
              <a:rPr lang="en-US" sz="2800" b="1" kern="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Shown all atoms, bonds, connectivity and lone pairs.</a:t>
            </a:r>
          </a:p>
          <a:p>
            <a:pPr defTabSz="914400"/>
            <a:r>
              <a:rPr lang="en-US" sz="2800" b="1" kern="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2800" kern="0" dirty="0" err="1">
                <a:solidFill>
                  <a:schemeClr val="bg1"/>
                </a:solidFill>
                <a:latin typeface="Tahoma" panose="020B0604030504040204" pitchFamily="34" charset="0"/>
                <a:ea typeface="Tahoma" panose="020B0604030504040204" pitchFamily="34" charset="0"/>
                <a:cs typeface="Tahoma" panose="020B0604030504040204" pitchFamily="34" charset="0"/>
              </a:rPr>
              <a:t>Eg.</a:t>
            </a: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 </a:t>
            </a:r>
          </a:p>
          <a:p>
            <a:pPr defTabSz="914400"/>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	</a:t>
            </a:r>
            <a:endParaRPr lang="en-IN" sz="1800" kern="0" dirty="0">
              <a:solidFill>
                <a:schemeClr val="bg1"/>
              </a:solidFill>
            </a:endParaRPr>
          </a:p>
        </p:txBody>
      </p:sp>
      <p:pic>
        <p:nvPicPr>
          <p:cNvPr id="5" name="Picture 4">
            <a:extLst>
              <a:ext uri="{FF2B5EF4-FFF2-40B4-BE49-F238E27FC236}">
                <a16:creationId xmlns:a16="http://schemas.microsoft.com/office/drawing/2014/main" id="{B49313D9-C8FB-C19E-2546-982B518455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8431" y="5468216"/>
            <a:ext cx="2999742" cy="1408163"/>
          </a:xfrm>
          <a:prstGeom prst="rect">
            <a:avLst/>
          </a:prstGeom>
        </p:spPr>
      </p:pic>
    </p:spTree>
    <p:extLst>
      <p:ext uri="{BB962C8B-B14F-4D97-AF65-F5344CB8AC3E}">
        <p14:creationId xmlns:p14="http://schemas.microsoft.com/office/powerpoint/2010/main" val="2860028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FC504672-1236-F32E-D897-47B887B7505E}"/>
              </a:ext>
            </a:extLst>
          </p:cNvPr>
          <p:cNvSpPr txBox="1">
            <a:spLocks/>
          </p:cNvSpPr>
          <p:nvPr/>
        </p:nvSpPr>
        <p:spPr>
          <a:xfrm>
            <a:off x="1139031" y="690562"/>
            <a:ext cx="9906000" cy="5867400"/>
          </a:xfrm>
          <a:prstGeom prst="rect">
            <a:avLst/>
          </a:prstGeom>
        </p:spPr>
        <p:txBody>
          <a:bodyPr wrap="square" lIns="0" tIns="0" rIns="0" bIns="0">
            <a:normAutofit fontScale="92500"/>
          </a:bodyPr>
          <a:lstStyle>
            <a:lvl1pPr marL="0">
              <a:defRPr b="0" i="0">
                <a:solidFill>
                  <a:schemeClr val="tx1"/>
                </a:solidFill>
                <a:latin typeface="+mn-lt"/>
                <a:ea typeface="+mn-ea"/>
                <a:cs typeface="+mn-cs"/>
              </a:defRPr>
            </a:lvl1pPr>
            <a:lvl2pPr marL="412943">
              <a:defRPr>
                <a:latin typeface="+mn-lt"/>
                <a:ea typeface="+mn-ea"/>
                <a:cs typeface="+mn-cs"/>
              </a:defRPr>
            </a:lvl2pPr>
            <a:lvl3pPr marL="825886">
              <a:defRPr>
                <a:latin typeface="+mn-lt"/>
                <a:ea typeface="+mn-ea"/>
                <a:cs typeface="+mn-cs"/>
              </a:defRPr>
            </a:lvl3pPr>
            <a:lvl4pPr marL="1238829">
              <a:defRPr>
                <a:latin typeface="+mn-lt"/>
                <a:ea typeface="+mn-ea"/>
                <a:cs typeface="+mn-cs"/>
              </a:defRPr>
            </a:lvl4pPr>
            <a:lvl5pPr marL="1651772">
              <a:defRPr>
                <a:latin typeface="+mn-lt"/>
                <a:ea typeface="+mn-ea"/>
                <a:cs typeface="+mn-cs"/>
              </a:defRPr>
            </a:lvl5pPr>
            <a:lvl6pPr marL="2064715">
              <a:defRPr>
                <a:latin typeface="+mn-lt"/>
                <a:ea typeface="+mn-ea"/>
                <a:cs typeface="+mn-cs"/>
              </a:defRPr>
            </a:lvl6pPr>
            <a:lvl7pPr marL="2477658">
              <a:defRPr>
                <a:latin typeface="+mn-lt"/>
                <a:ea typeface="+mn-ea"/>
                <a:cs typeface="+mn-cs"/>
              </a:defRPr>
            </a:lvl7pPr>
            <a:lvl8pPr marL="2890601">
              <a:defRPr>
                <a:latin typeface="+mn-lt"/>
                <a:ea typeface="+mn-ea"/>
                <a:cs typeface="+mn-cs"/>
              </a:defRPr>
            </a:lvl8pPr>
            <a:lvl9pPr marL="3303544">
              <a:defRPr>
                <a:latin typeface="+mn-lt"/>
                <a:ea typeface="+mn-ea"/>
                <a:cs typeface="+mn-cs"/>
              </a:defRPr>
            </a:lvl9pPr>
          </a:lstStyle>
          <a:p>
            <a:pPr defTabSz="914400">
              <a:lnSpc>
                <a:spcPct val="150000"/>
              </a:lnSpc>
            </a:pPr>
            <a:r>
              <a:rPr lang="en-US" sz="2800" b="1" kern="0" dirty="0">
                <a:solidFill>
                  <a:schemeClr val="bg1"/>
                </a:solidFill>
                <a:latin typeface="Tahoma" panose="020B0604030504040204" pitchFamily="34" charset="0"/>
                <a:ea typeface="Tahoma" panose="020B0604030504040204" pitchFamily="34" charset="0"/>
                <a:cs typeface="Tahoma" panose="020B0604030504040204" pitchFamily="34" charset="0"/>
              </a:rPr>
              <a:t>3.   	Condensed Formula</a:t>
            </a:r>
          </a:p>
          <a:p>
            <a:pPr lvl="2" defTabSz="914400">
              <a:lnSpc>
                <a:spcPct val="150000"/>
              </a:lnSpc>
              <a:buFont typeface="Wingdings" panose="05000000000000000000" pitchFamily="2" charset="2"/>
              <a:buChar char="ü"/>
            </a:pP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Does not shown bonds and lone pair but shown all the   	atoms and their connectivity</a:t>
            </a:r>
            <a:r>
              <a:rPr lang="en-US" sz="2410" kern="0" dirty="0">
                <a:solidFill>
                  <a:schemeClr val="bg1"/>
                </a:solidFill>
                <a:latin typeface="Tahoma" panose="020B0604030504040204" pitchFamily="34" charset="0"/>
                <a:ea typeface="Tahoma" panose="020B0604030504040204" pitchFamily="34" charset="0"/>
                <a:cs typeface="Tahoma" panose="020B0604030504040204" pitchFamily="34" charset="0"/>
              </a:rPr>
              <a:t>.</a:t>
            </a:r>
          </a:p>
          <a:p>
            <a:pPr marL="445450" lvl="1" defTabSz="914400">
              <a:lnSpc>
                <a:spcPct val="150000"/>
              </a:lnSpc>
            </a:pPr>
            <a:r>
              <a:rPr lang="en-US" sz="2410" kern="0" dirty="0">
                <a:solidFill>
                  <a:schemeClr val="bg1"/>
                </a:solidFill>
                <a:latin typeface="Tahoma" panose="020B0604030504040204" pitchFamily="34" charset="0"/>
                <a:ea typeface="Tahoma" panose="020B0604030504040204" pitchFamily="34" charset="0"/>
                <a:cs typeface="Tahoma" panose="020B0604030504040204" pitchFamily="34" charset="0"/>
              </a:rPr>
              <a:t>	E.g. CH</a:t>
            </a:r>
            <a:r>
              <a:rPr lang="en-US" sz="241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3</a:t>
            </a:r>
            <a:r>
              <a:rPr lang="en-US" sz="2410" kern="0" dirty="0">
                <a:solidFill>
                  <a:schemeClr val="bg1"/>
                </a:solidFill>
                <a:latin typeface="Tahoma" panose="020B0604030504040204" pitchFamily="34" charset="0"/>
                <a:ea typeface="Tahoma" panose="020B0604030504040204" pitchFamily="34" charset="0"/>
                <a:cs typeface="Tahoma" panose="020B0604030504040204" pitchFamily="34" charset="0"/>
              </a:rPr>
              <a:t>CH</a:t>
            </a:r>
            <a:r>
              <a:rPr lang="en-US" sz="241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2</a:t>
            </a:r>
            <a:r>
              <a:rPr lang="en-US" sz="2410" kern="0" dirty="0">
                <a:solidFill>
                  <a:schemeClr val="bg1"/>
                </a:solidFill>
                <a:latin typeface="Tahoma" panose="020B0604030504040204" pitchFamily="34" charset="0"/>
                <a:ea typeface="Tahoma" panose="020B0604030504040204" pitchFamily="34" charset="0"/>
                <a:cs typeface="Tahoma" panose="020B0604030504040204" pitchFamily="34" charset="0"/>
              </a:rPr>
              <a:t>CH</a:t>
            </a:r>
            <a:r>
              <a:rPr lang="en-US" sz="241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2</a:t>
            </a:r>
            <a:r>
              <a:rPr lang="en-US" sz="2410" kern="0" dirty="0">
                <a:solidFill>
                  <a:schemeClr val="bg1"/>
                </a:solidFill>
                <a:latin typeface="Tahoma" panose="020B0604030504040204" pitchFamily="34" charset="0"/>
                <a:ea typeface="Tahoma" panose="020B0604030504040204" pitchFamily="34" charset="0"/>
                <a:cs typeface="Tahoma" panose="020B0604030504040204" pitchFamily="34" charset="0"/>
              </a:rPr>
              <a:t>OH</a:t>
            </a:r>
          </a:p>
          <a:p>
            <a:pPr marL="445450" lvl="1" defTabSz="914400">
              <a:lnSpc>
                <a:spcPct val="150000"/>
              </a:lnSpc>
            </a:pPr>
            <a:endParaRPr lang="en-US" sz="2410" kern="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lvl="1" defTabSz="914400">
              <a:lnSpc>
                <a:spcPct val="150000"/>
              </a:lnSpc>
            </a:pPr>
            <a:r>
              <a:rPr lang="en-US" sz="2800" b="1" kern="0" dirty="0">
                <a:solidFill>
                  <a:schemeClr val="bg1"/>
                </a:solidFill>
                <a:latin typeface="Tahoma" panose="020B0604030504040204" pitchFamily="34" charset="0"/>
                <a:ea typeface="Tahoma" panose="020B0604030504040204" pitchFamily="34" charset="0"/>
                <a:cs typeface="Tahoma" panose="020B0604030504040204" pitchFamily="34" charset="0"/>
              </a:rPr>
              <a:t>4.  	Partially condensed Formula</a:t>
            </a:r>
            <a:endParaRPr lang="en-IN" sz="2410" b="1" kern="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lvl="1" defTabSz="914400">
              <a:lnSpc>
                <a:spcPct val="150000"/>
              </a:lnSpc>
            </a:pPr>
            <a:r>
              <a:rPr lang="en-IN" sz="2410" b="1" kern="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IN" sz="2800" kern="0" dirty="0">
                <a:solidFill>
                  <a:schemeClr val="bg1"/>
                </a:solidFill>
                <a:latin typeface="Tahoma" panose="020B0604030504040204" pitchFamily="34" charset="0"/>
                <a:ea typeface="Tahoma" panose="020B0604030504040204" pitchFamily="34" charset="0"/>
                <a:cs typeface="Tahoma" panose="020B0604030504040204" pitchFamily="34" charset="0"/>
              </a:rPr>
              <a:t>It</a:t>
            </a:r>
            <a:r>
              <a:rPr lang="en-IN" sz="2410" kern="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IN" sz="2800" kern="0" dirty="0">
                <a:solidFill>
                  <a:schemeClr val="bg1"/>
                </a:solidFill>
                <a:latin typeface="Tahoma" panose="020B0604030504040204" pitchFamily="34" charset="0"/>
                <a:ea typeface="Tahoma" panose="020B0604030504040204" pitchFamily="34" charset="0"/>
                <a:cs typeface="Tahoma" panose="020B0604030504040204" pitchFamily="34" charset="0"/>
              </a:rPr>
              <a:t>is a condensed structure with some bonds and lone pairs</a:t>
            </a:r>
          </a:p>
          <a:p>
            <a:pPr marL="0" lvl="1" defTabSz="914400">
              <a:lnSpc>
                <a:spcPct val="150000"/>
              </a:lnSpc>
            </a:pPr>
            <a:r>
              <a:rPr lang="en-IN" sz="2800" kern="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IN" sz="2800" kern="0" dirty="0">
                <a:solidFill>
                  <a:schemeClr val="bg1"/>
                </a:solidFill>
                <a:latin typeface="Tahoma" panose="020B0604030504040204" pitchFamily="34" charset="0"/>
                <a:ea typeface="Tahoma" panose="020B0604030504040204" pitchFamily="34" charset="0"/>
                <a:cs typeface="Tahoma" panose="020B0604030504040204" pitchFamily="34" charset="0"/>
                <a:sym typeface="Symbol" panose="05050102010706020507" pitchFamily="18" charset="2"/>
              </a:rPr>
              <a:t></a:t>
            </a:r>
            <a:endParaRPr lang="en-IN" sz="2800" kern="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lvl="1" defTabSz="914400">
              <a:lnSpc>
                <a:spcPct val="150000"/>
              </a:lnSpc>
            </a:pPr>
            <a:r>
              <a:rPr lang="en-IN" sz="2800" kern="0" dirty="0">
                <a:solidFill>
                  <a:schemeClr val="bg1"/>
                </a:solidFill>
                <a:latin typeface="Tahoma" panose="020B0604030504040204" pitchFamily="34" charset="0"/>
                <a:ea typeface="Tahoma" panose="020B0604030504040204" pitchFamily="34" charset="0"/>
                <a:cs typeface="Tahoma" panose="020B0604030504040204" pitchFamily="34" charset="0"/>
              </a:rPr>
              <a:t>	CH</a:t>
            </a:r>
            <a:r>
              <a:rPr lang="en-IN" sz="280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3</a:t>
            </a:r>
            <a:r>
              <a:rPr lang="en-IN" sz="2800" kern="0" dirty="0">
                <a:solidFill>
                  <a:schemeClr val="bg1"/>
                </a:solidFill>
                <a:latin typeface="Tahoma" panose="020B0604030504040204" pitchFamily="34" charset="0"/>
                <a:ea typeface="Tahoma" panose="020B0604030504040204" pitchFamily="34" charset="0"/>
                <a:cs typeface="Tahoma" panose="020B0604030504040204" pitchFamily="34" charset="0"/>
              </a:rPr>
              <a:t>CH</a:t>
            </a:r>
            <a:r>
              <a:rPr lang="en-IN" sz="280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2 </a:t>
            </a:r>
            <a:r>
              <a:rPr lang="en-IN" sz="2800" kern="0" dirty="0">
                <a:solidFill>
                  <a:schemeClr val="bg1"/>
                </a:solidFill>
                <a:latin typeface="Tahoma" panose="020B0604030504040204" pitchFamily="34" charset="0"/>
                <a:ea typeface="Tahoma" panose="020B0604030504040204" pitchFamily="34" charset="0"/>
                <a:cs typeface="Tahoma" panose="020B0604030504040204" pitchFamily="34" charset="0"/>
              </a:rPr>
              <a:t>- O – H</a:t>
            </a:r>
          </a:p>
          <a:p>
            <a:pPr marL="0" lvl="1" defTabSz="914400">
              <a:lnSpc>
                <a:spcPct val="150000"/>
              </a:lnSpc>
            </a:pPr>
            <a:r>
              <a:rPr lang="en-IN" sz="2800" kern="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IN" sz="2800" kern="0" dirty="0">
                <a:solidFill>
                  <a:schemeClr val="bg1"/>
                </a:solidFill>
                <a:latin typeface="Tahoma" panose="020B0604030504040204" pitchFamily="34" charset="0"/>
                <a:ea typeface="Tahoma" panose="020B0604030504040204" pitchFamily="34" charset="0"/>
                <a:cs typeface="Tahoma" panose="020B0604030504040204" pitchFamily="34" charset="0"/>
                <a:sym typeface="Symbol" panose="05050102010706020507" pitchFamily="18" charset="2"/>
              </a:rPr>
              <a:t></a:t>
            </a:r>
            <a:endPar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2103123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FF056-4AE7-1BFA-EF7C-9E8A7017B6DA}"/>
              </a:ext>
            </a:extLst>
          </p:cNvPr>
          <p:cNvSpPr>
            <a:spLocks noGrp="1"/>
          </p:cNvSpPr>
          <p:nvPr>
            <p:ph type="title"/>
          </p:nvPr>
        </p:nvSpPr>
        <p:spPr>
          <a:xfrm>
            <a:off x="1046393" y="460896"/>
            <a:ext cx="10245864" cy="626259"/>
          </a:xfrm>
        </p:spPr>
        <p:txBody>
          <a:bodyPr>
            <a:normAutofit/>
          </a:bodyPr>
          <a:lstStyle/>
          <a:p>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Three-Dimensional Representation of Organic Molecules</a:t>
            </a:r>
            <a:endParaRPr lang="en-IN"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sp>
        <p:nvSpPr>
          <p:cNvPr id="3" name="Content Placeholder 2">
            <a:extLst>
              <a:ext uri="{FF2B5EF4-FFF2-40B4-BE49-F238E27FC236}">
                <a16:creationId xmlns:a16="http://schemas.microsoft.com/office/drawing/2014/main" id="{3683B461-889F-510A-A2E7-EF866501C3C0}"/>
              </a:ext>
            </a:extLst>
          </p:cNvPr>
          <p:cNvSpPr txBox="1">
            <a:spLocks/>
          </p:cNvSpPr>
          <p:nvPr/>
        </p:nvSpPr>
        <p:spPr>
          <a:xfrm>
            <a:off x="1062831" y="1087155"/>
            <a:ext cx="10058400" cy="5242207"/>
          </a:xfrm>
          <a:prstGeom prst="rect">
            <a:avLst/>
          </a:prstGeom>
        </p:spPr>
        <p:txBody>
          <a:bodyPr wrap="square" lIns="0" tIns="0" rIns="0" bIns="0">
            <a:normAutofit fontScale="92500" lnSpcReduction="20000"/>
          </a:bodyPr>
          <a:lstStyle>
            <a:lvl1pPr marL="0">
              <a:defRPr b="0" i="0">
                <a:solidFill>
                  <a:schemeClr val="tx1"/>
                </a:solidFill>
                <a:latin typeface="+mn-lt"/>
                <a:ea typeface="+mn-ea"/>
                <a:cs typeface="+mn-cs"/>
              </a:defRPr>
            </a:lvl1pPr>
            <a:lvl2pPr marL="412943">
              <a:defRPr>
                <a:latin typeface="+mn-lt"/>
                <a:ea typeface="+mn-ea"/>
                <a:cs typeface="+mn-cs"/>
              </a:defRPr>
            </a:lvl2pPr>
            <a:lvl3pPr marL="825886">
              <a:defRPr>
                <a:latin typeface="+mn-lt"/>
                <a:ea typeface="+mn-ea"/>
                <a:cs typeface="+mn-cs"/>
              </a:defRPr>
            </a:lvl3pPr>
            <a:lvl4pPr marL="1238829">
              <a:defRPr>
                <a:latin typeface="+mn-lt"/>
                <a:ea typeface="+mn-ea"/>
                <a:cs typeface="+mn-cs"/>
              </a:defRPr>
            </a:lvl4pPr>
            <a:lvl5pPr marL="1651772">
              <a:defRPr>
                <a:latin typeface="+mn-lt"/>
                <a:ea typeface="+mn-ea"/>
                <a:cs typeface="+mn-cs"/>
              </a:defRPr>
            </a:lvl5pPr>
            <a:lvl6pPr marL="2064715">
              <a:defRPr>
                <a:latin typeface="+mn-lt"/>
                <a:ea typeface="+mn-ea"/>
                <a:cs typeface="+mn-cs"/>
              </a:defRPr>
            </a:lvl6pPr>
            <a:lvl7pPr marL="2477658">
              <a:defRPr>
                <a:latin typeface="+mn-lt"/>
                <a:ea typeface="+mn-ea"/>
                <a:cs typeface="+mn-cs"/>
              </a:defRPr>
            </a:lvl7pPr>
            <a:lvl8pPr marL="2890601">
              <a:defRPr>
                <a:latin typeface="+mn-lt"/>
                <a:ea typeface="+mn-ea"/>
                <a:cs typeface="+mn-cs"/>
              </a:defRPr>
            </a:lvl8pPr>
            <a:lvl9pPr marL="3303544">
              <a:defRPr>
                <a:latin typeface="+mn-lt"/>
                <a:ea typeface="+mn-ea"/>
                <a:cs typeface="+mn-cs"/>
              </a:defRPr>
            </a:lvl9pPr>
          </a:lstStyle>
          <a:p>
            <a:pPr algn="just" defTabSz="914400">
              <a:lnSpc>
                <a:spcPct val="150000"/>
              </a:lnSpc>
            </a:pPr>
            <a:r>
              <a:rPr lang="en-US" sz="2600" kern="0" dirty="0">
                <a:solidFill>
                  <a:schemeClr val="bg1"/>
                </a:solidFill>
                <a:latin typeface="Tahoma" panose="020B0604030504040204" pitchFamily="34" charset="0"/>
                <a:ea typeface="Tahoma" panose="020B0604030504040204" pitchFamily="34" charset="0"/>
                <a:cs typeface="Tahoma" panose="020B0604030504040204" pitchFamily="34" charset="0"/>
              </a:rPr>
              <a:t>The three – dimensional (3-D) structure of organic molecules can be represented on paper by using certain conventions. For example, by using solid {     } and dashed {      } wedge formula, the 3-D image of a molecule from a two – dimensional picture can be perceived. In these formulas the solid-wedge is used to indicate a bond projecting out of the plane of paper, towards the observer. The dashed-wedge is used to depict the bond projecting out of the plane of the paper and away from the observer. Wedges are shown in such a way that the broad end of the wedge is towards the observer. The bonds lying in plane of the paper are depicted by using a normal line. (-). 3-D representation of methane molecule on paper.</a:t>
            </a:r>
            <a:endParaRPr lang="en-IN" sz="2600" kern="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4" name="Picture 3">
            <a:extLst>
              <a:ext uri="{FF2B5EF4-FFF2-40B4-BE49-F238E27FC236}">
                <a16:creationId xmlns:a16="http://schemas.microsoft.com/office/drawing/2014/main" id="{264BCFD1-E12F-B4E6-9BCC-1088F13073D6}"/>
              </a:ext>
            </a:extLst>
          </p:cNvPr>
          <p:cNvPicPr>
            <a:picLocks noChangeAspect="1"/>
          </p:cNvPicPr>
          <p:nvPr/>
        </p:nvPicPr>
        <p:blipFill>
          <a:blip r:embed="rId2"/>
          <a:stretch>
            <a:fillRect/>
          </a:stretch>
        </p:blipFill>
        <p:spPr>
          <a:xfrm>
            <a:off x="2085348" y="2138362"/>
            <a:ext cx="501483" cy="229687"/>
          </a:xfrm>
          <a:prstGeom prst="rect">
            <a:avLst/>
          </a:prstGeom>
        </p:spPr>
      </p:pic>
      <p:pic>
        <p:nvPicPr>
          <p:cNvPr id="5" name="Picture 4">
            <a:extLst>
              <a:ext uri="{FF2B5EF4-FFF2-40B4-BE49-F238E27FC236}">
                <a16:creationId xmlns:a16="http://schemas.microsoft.com/office/drawing/2014/main" id="{F08B276D-254A-D09B-4AA7-50E9C550C6FB}"/>
              </a:ext>
            </a:extLst>
          </p:cNvPr>
          <p:cNvPicPr>
            <a:picLocks noChangeAspect="1"/>
          </p:cNvPicPr>
          <p:nvPr/>
        </p:nvPicPr>
        <p:blipFill>
          <a:blip r:embed="rId3"/>
          <a:stretch>
            <a:fillRect/>
          </a:stretch>
        </p:blipFill>
        <p:spPr>
          <a:xfrm>
            <a:off x="5025231" y="2137181"/>
            <a:ext cx="598284" cy="317279"/>
          </a:xfrm>
          <a:prstGeom prst="rect">
            <a:avLst/>
          </a:prstGeom>
        </p:spPr>
      </p:pic>
    </p:spTree>
    <p:extLst>
      <p:ext uri="{BB962C8B-B14F-4D97-AF65-F5344CB8AC3E}">
        <p14:creationId xmlns:p14="http://schemas.microsoft.com/office/powerpoint/2010/main" val="18529765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DFFFF05-96C9-9DA2-7541-FBDCDFE963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5526" y="914161"/>
            <a:ext cx="3799705" cy="2525484"/>
          </a:xfrm>
          <a:prstGeom prst="rect">
            <a:avLst/>
          </a:prstGeom>
        </p:spPr>
      </p:pic>
      <p:pic>
        <p:nvPicPr>
          <p:cNvPr id="9" name="Picture 8">
            <a:extLst>
              <a:ext uri="{FF2B5EF4-FFF2-40B4-BE49-F238E27FC236}">
                <a16:creationId xmlns:a16="http://schemas.microsoft.com/office/drawing/2014/main" id="{0BE8044B-B2C2-49F3-AF90-F6BCD30538AD}"/>
              </a:ext>
            </a:extLst>
          </p:cNvPr>
          <p:cNvPicPr>
            <a:picLocks noChangeAspect="1"/>
          </p:cNvPicPr>
          <p:nvPr/>
        </p:nvPicPr>
        <p:blipFill>
          <a:blip r:embed="rId3"/>
          <a:stretch>
            <a:fillRect/>
          </a:stretch>
        </p:blipFill>
        <p:spPr>
          <a:xfrm>
            <a:off x="5026804" y="3439645"/>
            <a:ext cx="6523621" cy="2590261"/>
          </a:xfrm>
          <a:prstGeom prst="rect">
            <a:avLst/>
          </a:prstGeom>
        </p:spPr>
      </p:pic>
    </p:spTree>
    <p:extLst>
      <p:ext uri="{BB962C8B-B14F-4D97-AF65-F5344CB8AC3E}">
        <p14:creationId xmlns:p14="http://schemas.microsoft.com/office/powerpoint/2010/main" val="38029230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9131D010-BF5A-4865-F4F6-C92C320FC042}"/>
              </a:ext>
            </a:extLst>
          </p:cNvPr>
          <p:cNvSpPr txBox="1">
            <a:spLocks/>
          </p:cNvSpPr>
          <p:nvPr/>
        </p:nvSpPr>
        <p:spPr>
          <a:xfrm>
            <a:off x="1139031" y="995362"/>
            <a:ext cx="9906000" cy="4477245"/>
          </a:xfrm>
          <a:prstGeom prst="rect">
            <a:avLst/>
          </a:prstGeom>
        </p:spPr>
        <p:txBody>
          <a:bodyPr wrap="square" lIns="0" tIns="0" rIns="0" bIns="0">
            <a:normAutofit/>
          </a:bodyPr>
          <a:lstStyle>
            <a:lvl1pPr marL="0">
              <a:defRPr b="0" i="0">
                <a:solidFill>
                  <a:schemeClr val="tx1"/>
                </a:solidFill>
                <a:latin typeface="+mn-lt"/>
                <a:ea typeface="+mn-ea"/>
                <a:cs typeface="+mn-cs"/>
              </a:defRPr>
            </a:lvl1pPr>
            <a:lvl2pPr marL="412943">
              <a:defRPr>
                <a:latin typeface="+mn-lt"/>
                <a:ea typeface="+mn-ea"/>
                <a:cs typeface="+mn-cs"/>
              </a:defRPr>
            </a:lvl2pPr>
            <a:lvl3pPr marL="825886">
              <a:defRPr>
                <a:latin typeface="+mn-lt"/>
                <a:ea typeface="+mn-ea"/>
                <a:cs typeface="+mn-cs"/>
              </a:defRPr>
            </a:lvl3pPr>
            <a:lvl4pPr marL="1238829">
              <a:defRPr>
                <a:latin typeface="+mn-lt"/>
                <a:ea typeface="+mn-ea"/>
                <a:cs typeface="+mn-cs"/>
              </a:defRPr>
            </a:lvl4pPr>
            <a:lvl5pPr marL="1651772">
              <a:defRPr>
                <a:latin typeface="+mn-lt"/>
                <a:ea typeface="+mn-ea"/>
                <a:cs typeface="+mn-cs"/>
              </a:defRPr>
            </a:lvl5pPr>
            <a:lvl6pPr marL="2064715">
              <a:defRPr>
                <a:latin typeface="+mn-lt"/>
                <a:ea typeface="+mn-ea"/>
                <a:cs typeface="+mn-cs"/>
              </a:defRPr>
            </a:lvl6pPr>
            <a:lvl7pPr marL="2477658">
              <a:defRPr>
                <a:latin typeface="+mn-lt"/>
                <a:ea typeface="+mn-ea"/>
                <a:cs typeface="+mn-cs"/>
              </a:defRPr>
            </a:lvl7pPr>
            <a:lvl8pPr marL="2890601">
              <a:defRPr>
                <a:latin typeface="+mn-lt"/>
                <a:ea typeface="+mn-ea"/>
                <a:cs typeface="+mn-cs"/>
              </a:defRPr>
            </a:lvl8pPr>
            <a:lvl9pPr marL="3303544">
              <a:defRPr>
                <a:latin typeface="+mn-lt"/>
                <a:ea typeface="+mn-ea"/>
                <a:cs typeface="+mn-cs"/>
              </a:defRPr>
            </a:lvl9pPr>
          </a:lstStyle>
          <a:p>
            <a:pPr defTabSz="914400">
              <a:lnSpc>
                <a:spcPct val="150000"/>
              </a:lnSpc>
            </a:pPr>
            <a:r>
              <a:rPr lang="en-US" sz="2800" b="1" kern="0" dirty="0">
                <a:solidFill>
                  <a:srgbClr val="FFFF00"/>
                </a:solidFill>
                <a:latin typeface="Tahoma" panose="020B0604030504040204" pitchFamily="34" charset="0"/>
                <a:ea typeface="Tahoma" panose="020B0604030504040204" pitchFamily="34" charset="0"/>
                <a:cs typeface="Tahoma" panose="020B0604030504040204" pitchFamily="34" charset="0"/>
              </a:rPr>
              <a:t>5. Bond line Structure</a:t>
            </a:r>
          </a:p>
          <a:p>
            <a:pPr marL="449263" defTabSz="914400">
              <a:lnSpc>
                <a:spcPct val="150000"/>
              </a:lnSpc>
              <a:buFont typeface="Wingdings" panose="05000000000000000000" pitchFamily="2" charset="2"/>
              <a:buChar char="v"/>
            </a:pP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 	Only C-C bonds are represented</a:t>
            </a:r>
          </a:p>
          <a:p>
            <a:pPr marL="449263" defTabSz="914400">
              <a:lnSpc>
                <a:spcPct val="150000"/>
              </a:lnSpc>
              <a:buFont typeface="Wingdings" panose="05000000000000000000" pitchFamily="2" charset="2"/>
              <a:buChar char="v"/>
            </a:pP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 	Longest C-C is represented in Zig-Zag pattern</a:t>
            </a:r>
          </a:p>
          <a:p>
            <a:pPr marL="449263" defTabSz="914400">
              <a:lnSpc>
                <a:spcPct val="150000"/>
              </a:lnSpc>
              <a:buFont typeface="Wingdings" panose="05000000000000000000" pitchFamily="2" charset="2"/>
              <a:buChar char="v"/>
            </a:pP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 	Hetero atoms are always represented.</a:t>
            </a:r>
          </a:p>
          <a:p>
            <a:pPr marL="449263" defTabSz="914400">
              <a:lnSpc>
                <a:spcPct val="150000"/>
              </a:lnSpc>
              <a:buFont typeface="Wingdings" panose="05000000000000000000" pitchFamily="2" charset="2"/>
              <a:buChar char="v"/>
            </a:pP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 	Double bonds are shown with two line and triple bonds 	with three lines.</a:t>
            </a:r>
          </a:p>
          <a:p>
            <a:pPr defTabSz="914400">
              <a:lnSpc>
                <a:spcPct val="150000"/>
              </a:lnSpc>
              <a:buFont typeface="Wingdings" panose="05000000000000000000" pitchFamily="2" charset="2"/>
              <a:buChar char="v"/>
            </a:pPr>
            <a:endParaRPr lang="en-IN" sz="2800" kern="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1664513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676945-8B39-F315-6DF9-8E83B350A753}"/>
              </a:ext>
            </a:extLst>
          </p:cNvPr>
          <p:cNvSpPr txBox="1">
            <a:spLocks/>
          </p:cNvSpPr>
          <p:nvPr/>
        </p:nvSpPr>
        <p:spPr>
          <a:xfrm>
            <a:off x="1062831" y="919162"/>
            <a:ext cx="10134600" cy="4477245"/>
          </a:xfrm>
          <a:prstGeom prst="rect">
            <a:avLst/>
          </a:prstGeom>
        </p:spPr>
        <p:txBody>
          <a:bodyPr wrap="square" lIns="0" tIns="0" rIns="0" bIns="0">
            <a:normAutofit/>
          </a:bodyPr>
          <a:lstStyle>
            <a:lvl1pPr marL="0">
              <a:defRPr b="0" i="0">
                <a:solidFill>
                  <a:schemeClr val="tx1"/>
                </a:solidFill>
                <a:latin typeface="+mn-lt"/>
                <a:ea typeface="+mn-ea"/>
                <a:cs typeface="+mn-cs"/>
              </a:defRPr>
            </a:lvl1pPr>
            <a:lvl2pPr marL="412943">
              <a:defRPr>
                <a:latin typeface="+mn-lt"/>
                <a:ea typeface="+mn-ea"/>
                <a:cs typeface="+mn-cs"/>
              </a:defRPr>
            </a:lvl2pPr>
            <a:lvl3pPr marL="825886">
              <a:defRPr>
                <a:latin typeface="+mn-lt"/>
                <a:ea typeface="+mn-ea"/>
                <a:cs typeface="+mn-cs"/>
              </a:defRPr>
            </a:lvl3pPr>
            <a:lvl4pPr marL="1238829">
              <a:defRPr>
                <a:latin typeface="+mn-lt"/>
                <a:ea typeface="+mn-ea"/>
                <a:cs typeface="+mn-cs"/>
              </a:defRPr>
            </a:lvl4pPr>
            <a:lvl5pPr marL="1651772">
              <a:defRPr>
                <a:latin typeface="+mn-lt"/>
                <a:ea typeface="+mn-ea"/>
                <a:cs typeface="+mn-cs"/>
              </a:defRPr>
            </a:lvl5pPr>
            <a:lvl6pPr marL="2064715">
              <a:defRPr>
                <a:latin typeface="+mn-lt"/>
                <a:ea typeface="+mn-ea"/>
                <a:cs typeface="+mn-cs"/>
              </a:defRPr>
            </a:lvl6pPr>
            <a:lvl7pPr marL="2477658">
              <a:defRPr>
                <a:latin typeface="+mn-lt"/>
                <a:ea typeface="+mn-ea"/>
                <a:cs typeface="+mn-cs"/>
              </a:defRPr>
            </a:lvl7pPr>
            <a:lvl8pPr marL="2890601">
              <a:defRPr>
                <a:latin typeface="+mn-lt"/>
                <a:ea typeface="+mn-ea"/>
                <a:cs typeface="+mn-cs"/>
              </a:defRPr>
            </a:lvl8pPr>
            <a:lvl9pPr marL="3303544">
              <a:defRPr>
                <a:latin typeface="+mn-lt"/>
                <a:ea typeface="+mn-ea"/>
                <a:cs typeface="+mn-cs"/>
              </a:defRPr>
            </a:lvl9pPr>
          </a:lstStyle>
          <a:p>
            <a:pPr defTabSz="914400">
              <a:lnSpc>
                <a:spcPct val="150000"/>
              </a:lnSpc>
            </a:pP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Q.	Find molecular formulae, condensed, partially condensed, 	bond line, Lewis structure of the following.</a:t>
            </a:r>
          </a:p>
          <a:p>
            <a:pPr defTabSz="914400">
              <a:lnSpc>
                <a:spcPct val="150000"/>
              </a:lnSpc>
            </a:pP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	A. Ethanol			B. n-pentane</a:t>
            </a:r>
          </a:p>
          <a:p>
            <a:pPr defTabSz="914400">
              <a:lnSpc>
                <a:spcPct val="150000"/>
              </a:lnSpc>
            </a:pP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	C. Iso – butane		D. 2-Bromo butane</a:t>
            </a:r>
          </a:p>
          <a:p>
            <a:pPr defTabSz="914400">
              <a:lnSpc>
                <a:spcPct val="150000"/>
              </a:lnSpc>
            </a:pP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	E. 3-methyloctane	F. </a:t>
            </a:r>
            <a:r>
              <a:rPr lang="en-US" sz="2800" kern="0" dirty="0" err="1">
                <a:solidFill>
                  <a:schemeClr val="bg1"/>
                </a:solidFill>
                <a:latin typeface="Tahoma" panose="020B0604030504040204" pitchFamily="34" charset="0"/>
                <a:ea typeface="Tahoma" panose="020B0604030504040204" pitchFamily="34" charset="0"/>
                <a:cs typeface="Tahoma" panose="020B0604030504040204" pitchFamily="34" charset="0"/>
              </a:rPr>
              <a:t>Cyclo</a:t>
            </a: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 pentane</a:t>
            </a:r>
          </a:p>
          <a:p>
            <a:pPr defTabSz="914400">
              <a:lnSpc>
                <a:spcPct val="150000"/>
              </a:lnSpc>
            </a:pP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	G. </a:t>
            </a:r>
            <a:r>
              <a:rPr lang="en-US" sz="2800" kern="0" dirty="0" err="1">
                <a:solidFill>
                  <a:schemeClr val="bg1"/>
                </a:solidFill>
                <a:latin typeface="Tahoma" panose="020B0604030504040204" pitchFamily="34" charset="0"/>
                <a:ea typeface="Tahoma" panose="020B0604030504040204" pitchFamily="34" charset="0"/>
                <a:cs typeface="Tahoma" panose="020B0604030504040204" pitchFamily="34" charset="0"/>
              </a:rPr>
              <a:t>Chlorocyclohexane</a:t>
            </a: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	H. CH(OH)(CN)</a:t>
            </a:r>
            <a:r>
              <a:rPr lang="en-US" sz="280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2</a:t>
            </a: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 </a:t>
            </a:r>
            <a:endParaRPr lang="en-IN" sz="2800" kern="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560343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820D2-9463-83EF-6B68-5BEC9F909FF8}"/>
              </a:ext>
            </a:extLst>
          </p:cNvPr>
          <p:cNvSpPr>
            <a:spLocks noGrp="1"/>
          </p:cNvSpPr>
          <p:nvPr>
            <p:ph type="title"/>
          </p:nvPr>
        </p:nvSpPr>
        <p:spPr>
          <a:xfrm>
            <a:off x="1886743" y="200944"/>
            <a:ext cx="7831189" cy="499799"/>
          </a:xfrm>
        </p:spPr>
        <p:txBody>
          <a:bodyPr>
            <a:normAutofit fontScale="90000"/>
          </a:bodyPr>
          <a:lstStyle/>
          <a:p>
            <a:pPr algn="ctr"/>
            <a:r>
              <a:rPr lang="en-US" sz="3600" b="1" dirty="0">
                <a:latin typeface="Tahoma" panose="020B0604030504040204" pitchFamily="34" charset="0"/>
                <a:ea typeface="Tahoma" panose="020B0604030504040204" pitchFamily="34" charset="0"/>
                <a:cs typeface="Tahoma" panose="020B0604030504040204" pitchFamily="34" charset="0"/>
              </a:rPr>
              <a:t>Classification of Organic Compounds</a:t>
            </a:r>
            <a:endParaRPr lang="en-IN" sz="3600" b="1" dirty="0">
              <a:latin typeface="Tahoma" panose="020B0604030504040204" pitchFamily="34" charset="0"/>
              <a:ea typeface="Tahoma" panose="020B0604030504040204" pitchFamily="34" charset="0"/>
              <a:cs typeface="Tahoma" panose="020B0604030504040204" pitchFamily="34" charset="0"/>
            </a:endParaRPr>
          </a:p>
        </p:txBody>
      </p:sp>
      <p:sp>
        <p:nvSpPr>
          <p:cNvPr id="4" name="Rectangle 3">
            <a:extLst>
              <a:ext uri="{FF2B5EF4-FFF2-40B4-BE49-F238E27FC236}">
                <a16:creationId xmlns:a16="http://schemas.microsoft.com/office/drawing/2014/main" id="{04896D68-7742-0780-A09B-250758C1FD36}"/>
              </a:ext>
            </a:extLst>
          </p:cNvPr>
          <p:cNvSpPr/>
          <p:nvPr/>
        </p:nvSpPr>
        <p:spPr>
          <a:xfrm>
            <a:off x="3673098" y="817557"/>
            <a:ext cx="5269424" cy="743918"/>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3200" b="1" dirty="0">
                <a:solidFill>
                  <a:schemeClr val="tx1"/>
                </a:solidFill>
                <a:effectLst>
                  <a:innerShdw blurRad="63500" dist="50800" dir="13500000">
                    <a:prstClr val="black">
                      <a:alpha val="50000"/>
                    </a:prstClr>
                  </a:innerShdw>
                </a:effectLst>
                <a:latin typeface="Tahoma" panose="020B0604030504040204" pitchFamily="34" charset="0"/>
                <a:ea typeface="Tahoma" panose="020B0604030504040204" pitchFamily="34" charset="0"/>
                <a:cs typeface="Tahoma" panose="020B0604030504040204" pitchFamily="34" charset="0"/>
              </a:rPr>
              <a:t>ORGANIC COMPOUNDS</a:t>
            </a:r>
            <a:endParaRPr lang="en-IN" sz="3200" b="1" dirty="0">
              <a:solidFill>
                <a:schemeClr val="tx1"/>
              </a:solidFill>
              <a:effectLst>
                <a:innerShdw blurRad="63500" dist="50800" dir="13500000">
                  <a:prstClr val="black">
                    <a:alpha val="50000"/>
                  </a:prstClr>
                </a:innerShdw>
              </a:effectLst>
              <a:latin typeface="Tahoma" panose="020B0604030504040204" pitchFamily="34" charset="0"/>
              <a:ea typeface="Tahoma" panose="020B0604030504040204" pitchFamily="34" charset="0"/>
              <a:cs typeface="Tahoma" panose="020B0604030504040204" pitchFamily="34" charset="0"/>
            </a:endParaRPr>
          </a:p>
        </p:txBody>
      </p:sp>
      <p:sp>
        <p:nvSpPr>
          <p:cNvPr id="5" name="Rectangle 4">
            <a:extLst>
              <a:ext uri="{FF2B5EF4-FFF2-40B4-BE49-F238E27FC236}">
                <a16:creationId xmlns:a16="http://schemas.microsoft.com/office/drawing/2014/main" id="{92E357DB-28AC-6DCA-A7EA-EFFC656B1F4D}"/>
              </a:ext>
            </a:extLst>
          </p:cNvPr>
          <p:cNvSpPr/>
          <p:nvPr/>
        </p:nvSpPr>
        <p:spPr>
          <a:xfrm>
            <a:off x="991890" y="2271079"/>
            <a:ext cx="4231037" cy="9144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800" b="1" dirty="0">
                <a:latin typeface="Tahoma" panose="020B0604030504040204" pitchFamily="34" charset="0"/>
                <a:ea typeface="Tahoma" panose="020B0604030504040204" pitchFamily="34" charset="0"/>
                <a:cs typeface="Tahoma" panose="020B0604030504040204" pitchFamily="34" charset="0"/>
              </a:rPr>
              <a:t>Acyclic/Open chain</a:t>
            </a:r>
            <a:endParaRPr lang="en-IN" sz="2800" b="1" dirty="0">
              <a:latin typeface="Tahoma" panose="020B0604030504040204" pitchFamily="34" charset="0"/>
              <a:ea typeface="Tahoma" panose="020B0604030504040204" pitchFamily="34" charset="0"/>
              <a:cs typeface="Tahoma" panose="020B0604030504040204" pitchFamily="34" charset="0"/>
            </a:endParaRPr>
          </a:p>
        </p:txBody>
      </p:sp>
      <p:sp>
        <p:nvSpPr>
          <p:cNvPr id="6" name="Rectangle 5">
            <a:extLst>
              <a:ext uri="{FF2B5EF4-FFF2-40B4-BE49-F238E27FC236}">
                <a16:creationId xmlns:a16="http://schemas.microsoft.com/office/drawing/2014/main" id="{81627296-1521-D5AC-E067-BF6CB1CBFBFF}"/>
              </a:ext>
            </a:extLst>
          </p:cNvPr>
          <p:cNvSpPr/>
          <p:nvPr/>
        </p:nvSpPr>
        <p:spPr>
          <a:xfrm>
            <a:off x="6780322" y="2271079"/>
            <a:ext cx="4231037" cy="9144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800" b="1" dirty="0">
                <a:latin typeface="Tahoma" panose="020B0604030504040204" pitchFamily="34" charset="0"/>
                <a:ea typeface="Tahoma" panose="020B0604030504040204" pitchFamily="34" charset="0"/>
                <a:cs typeface="Tahoma" panose="020B0604030504040204" pitchFamily="34" charset="0"/>
              </a:rPr>
              <a:t>Cyclic/Closed Chain or ring compounds</a:t>
            </a:r>
            <a:endParaRPr lang="en-IN" sz="2800" b="1" dirty="0">
              <a:latin typeface="Tahoma" panose="020B0604030504040204" pitchFamily="34" charset="0"/>
              <a:ea typeface="Tahoma" panose="020B0604030504040204" pitchFamily="34" charset="0"/>
              <a:cs typeface="Tahoma" panose="020B0604030504040204" pitchFamily="34" charset="0"/>
            </a:endParaRPr>
          </a:p>
        </p:txBody>
      </p:sp>
      <p:sp>
        <p:nvSpPr>
          <p:cNvPr id="7" name="Rectangle 6">
            <a:extLst>
              <a:ext uri="{FF2B5EF4-FFF2-40B4-BE49-F238E27FC236}">
                <a16:creationId xmlns:a16="http://schemas.microsoft.com/office/drawing/2014/main" id="{F38C8A47-5FF5-2E66-4A50-2693DFD9DEDD}"/>
              </a:ext>
            </a:extLst>
          </p:cNvPr>
          <p:cNvSpPr/>
          <p:nvPr/>
        </p:nvSpPr>
        <p:spPr>
          <a:xfrm>
            <a:off x="3120231" y="3938330"/>
            <a:ext cx="1642821" cy="943232"/>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800" b="1" dirty="0">
                <a:latin typeface="Tahoma" panose="020B0604030504040204" pitchFamily="34" charset="0"/>
                <a:ea typeface="Tahoma" panose="020B0604030504040204" pitchFamily="34" charset="0"/>
                <a:cs typeface="Tahoma" panose="020B0604030504040204" pitchFamily="34" charset="0"/>
              </a:rPr>
              <a:t>Alicyclic</a:t>
            </a:r>
            <a:endParaRPr lang="en-IN" sz="2800" b="1" dirty="0">
              <a:latin typeface="Tahoma" panose="020B0604030504040204" pitchFamily="34" charset="0"/>
              <a:ea typeface="Tahoma" panose="020B0604030504040204" pitchFamily="34" charset="0"/>
              <a:cs typeface="Tahoma" panose="020B0604030504040204" pitchFamily="34" charset="0"/>
            </a:endParaRPr>
          </a:p>
        </p:txBody>
      </p:sp>
      <p:sp>
        <p:nvSpPr>
          <p:cNvPr id="8" name="Rectangle 7">
            <a:extLst>
              <a:ext uri="{FF2B5EF4-FFF2-40B4-BE49-F238E27FC236}">
                <a16:creationId xmlns:a16="http://schemas.microsoft.com/office/drawing/2014/main" id="{4D689796-809D-FF6E-21D8-48C91B83430F}"/>
              </a:ext>
            </a:extLst>
          </p:cNvPr>
          <p:cNvSpPr/>
          <p:nvPr/>
        </p:nvSpPr>
        <p:spPr>
          <a:xfrm>
            <a:off x="7235613" y="3959806"/>
            <a:ext cx="4231037" cy="943232"/>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800" b="1" dirty="0">
                <a:latin typeface="Tahoma" panose="020B0604030504040204" pitchFamily="34" charset="0"/>
                <a:ea typeface="Tahoma" panose="020B0604030504040204" pitchFamily="34" charset="0"/>
                <a:cs typeface="Tahoma" panose="020B0604030504040204" pitchFamily="34" charset="0"/>
              </a:rPr>
              <a:t>Aromatic Compounds</a:t>
            </a:r>
            <a:endParaRPr lang="en-IN" sz="2800" b="1" dirty="0">
              <a:latin typeface="Tahoma" panose="020B0604030504040204" pitchFamily="34" charset="0"/>
              <a:ea typeface="Tahoma" panose="020B0604030504040204" pitchFamily="34" charset="0"/>
              <a:cs typeface="Tahoma" panose="020B0604030504040204" pitchFamily="34" charset="0"/>
            </a:endParaRPr>
          </a:p>
        </p:txBody>
      </p:sp>
      <p:sp>
        <p:nvSpPr>
          <p:cNvPr id="9" name="Rectangle 8">
            <a:extLst>
              <a:ext uri="{FF2B5EF4-FFF2-40B4-BE49-F238E27FC236}">
                <a16:creationId xmlns:a16="http://schemas.microsoft.com/office/drawing/2014/main" id="{B5B6D0C5-B5F5-F3A4-D48E-83A20B0AAF0B}"/>
              </a:ext>
            </a:extLst>
          </p:cNvPr>
          <p:cNvSpPr/>
          <p:nvPr/>
        </p:nvSpPr>
        <p:spPr>
          <a:xfrm>
            <a:off x="327231" y="5734015"/>
            <a:ext cx="2220133" cy="943232"/>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700" b="1" dirty="0">
                <a:latin typeface="Tahoma" panose="020B0604030504040204" pitchFamily="34" charset="0"/>
                <a:ea typeface="Tahoma" panose="020B0604030504040204" pitchFamily="34" charset="0"/>
                <a:cs typeface="Tahoma" panose="020B0604030504040204" pitchFamily="34" charset="0"/>
              </a:rPr>
              <a:t>Homocyclic</a:t>
            </a:r>
            <a:endParaRPr lang="en-IN" sz="2700" b="1" dirty="0">
              <a:latin typeface="Tahoma" panose="020B0604030504040204" pitchFamily="34" charset="0"/>
              <a:ea typeface="Tahoma" panose="020B0604030504040204" pitchFamily="34" charset="0"/>
              <a:cs typeface="Tahoma" panose="020B0604030504040204" pitchFamily="34" charset="0"/>
            </a:endParaRPr>
          </a:p>
        </p:txBody>
      </p:sp>
      <p:sp>
        <p:nvSpPr>
          <p:cNvPr id="10" name="Rectangle 9">
            <a:extLst>
              <a:ext uri="{FF2B5EF4-FFF2-40B4-BE49-F238E27FC236}">
                <a16:creationId xmlns:a16="http://schemas.microsoft.com/office/drawing/2014/main" id="{351A576C-B97A-5570-C2C7-F4F7BF5ECEBB}"/>
              </a:ext>
            </a:extLst>
          </p:cNvPr>
          <p:cNvSpPr/>
          <p:nvPr/>
        </p:nvSpPr>
        <p:spPr>
          <a:xfrm>
            <a:off x="2755922" y="5750640"/>
            <a:ext cx="2388742" cy="943232"/>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700" b="1" dirty="0">
                <a:latin typeface="Tahoma" panose="020B0604030504040204" pitchFamily="34" charset="0"/>
                <a:ea typeface="Tahoma" panose="020B0604030504040204" pitchFamily="34" charset="0"/>
                <a:cs typeface="Tahoma" panose="020B0604030504040204" pitchFamily="34" charset="0"/>
              </a:rPr>
              <a:t>Heterocyclic</a:t>
            </a:r>
            <a:endParaRPr lang="en-IN" sz="2700" b="1" dirty="0">
              <a:latin typeface="Tahoma" panose="020B0604030504040204" pitchFamily="34" charset="0"/>
              <a:ea typeface="Tahoma" panose="020B0604030504040204" pitchFamily="34" charset="0"/>
              <a:cs typeface="Tahoma" panose="020B0604030504040204" pitchFamily="34" charset="0"/>
            </a:endParaRPr>
          </a:p>
        </p:txBody>
      </p:sp>
      <p:sp>
        <p:nvSpPr>
          <p:cNvPr id="11" name="Rectangle 10">
            <a:extLst>
              <a:ext uri="{FF2B5EF4-FFF2-40B4-BE49-F238E27FC236}">
                <a16:creationId xmlns:a16="http://schemas.microsoft.com/office/drawing/2014/main" id="{7A806A66-2F96-B23E-441E-D00BC54E8AD6}"/>
              </a:ext>
            </a:extLst>
          </p:cNvPr>
          <p:cNvSpPr/>
          <p:nvPr/>
        </p:nvSpPr>
        <p:spPr>
          <a:xfrm>
            <a:off x="5222927" y="5767265"/>
            <a:ext cx="2004937" cy="943232"/>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700" b="1" dirty="0">
                <a:latin typeface="Tahoma" panose="020B0604030504040204" pitchFamily="34" charset="0"/>
                <a:ea typeface="Tahoma" panose="020B0604030504040204" pitchFamily="34" charset="0"/>
                <a:cs typeface="Tahoma" panose="020B0604030504040204" pitchFamily="34" charset="0"/>
              </a:rPr>
              <a:t>Benzenoid</a:t>
            </a:r>
            <a:endParaRPr lang="en-IN" sz="2700" b="1" dirty="0">
              <a:latin typeface="Tahoma" panose="020B0604030504040204" pitchFamily="34" charset="0"/>
              <a:ea typeface="Tahoma" panose="020B0604030504040204" pitchFamily="34" charset="0"/>
              <a:cs typeface="Tahoma" panose="020B0604030504040204" pitchFamily="34" charset="0"/>
            </a:endParaRPr>
          </a:p>
        </p:txBody>
      </p:sp>
      <p:sp>
        <p:nvSpPr>
          <p:cNvPr id="12" name="Rectangle 11">
            <a:extLst>
              <a:ext uri="{FF2B5EF4-FFF2-40B4-BE49-F238E27FC236}">
                <a16:creationId xmlns:a16="http://schemas.microsoft.com/office/drawing/2014/main" id="{1A5334BF-6DDE-983F-B88F-5A27DA3AB1C8}"/>
              </a:ext>
            </a:extLst>
          </p:cNvPr>
          <p:cNvSpPr/>
          <p:nvPr/>
        </p:nvSpPr>
        <p:spPr>
          <a:xfrm>
            <a:off x="7345092" y="5797016"/>
            <a:ext cx="2004937" cy="943232"/>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700" b="1" dirty="0">
                <a:latin typeface="Tahoma" panose="020B0604030504040204" pitchFamily="34" charset="0"/>
                <a:ea typeface="Tahoma" panose="020B0604030504040204" pitchFamily="34" charset="0"/>
                <a:cs typeface="Tahoma" panose="020B0604030504040204" pitchFamily="34" charset="0"/>
              </a:rPr>
              <a:t>Non  benzenoid</a:t>
            </a:r>
            <a:endParaRPr lang="en-IN" sz="2700" b="1" dirty="0">
              <a:latin typeface="Tahoma" panose="020B0604030504040204" pitchFamily="34" charset="0"/>
              <a:ea typeface="Tahoma" panose="020B0604030504040204" pitchFamily="34" charset="0"/>
              <a:cs typeface="Tahoma" panose="020B0604030504040204" pitchFamily="34" charset="0"/>
            </a:endParaRPr>
          </a:p>
        </p:txBody>
      </p:sp>
      <p:sp>
        <p:nvSpPr>
          <p:cNvPr id="13" name="Rectangle 12">
            <a:extLst>
              <a:ext uri="{FF2B5EF4-FFF2-40B4-BE49-F238E27FC236}">
                <a16:creationId xmlns:a16="http://schemas.microsoft.com/office/drawing/2014/main" id="{816EA6FA-92AF-E33C-33E7-4D1881E35BE1}"/>
              </a:ext>
            </a:extLst>
          </p:cNvPr>
          <p:cNvSpPr/>
          <p:nvPr/>
        </p:nvSpPr>
        <p:spPr>
          <a:xfrm>
            <a:off x="9414024" y="5767265"/>
            <a:ext cx="2308536" cy="943232"/>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700" b="1" dirty="0">
                <a:latin typeface="Tahoma" panose="020B0604030504040204" pitchFamily="34" charset="0"/>
                <a:ea typeface="Tahoma" panose="020B0604030504040204" pitchFamily="34" charset="0"/>
                <a:cs typeface="Tahoma" panose="020B0604030504040204" pitchFamily="34" charset="0"/>
              </a:rPr>
              <a:t>Heterocyclic</a:t>
            </a:r>
            <a:endParaRPr lang="en-IN" sz="2700" b="1" dirty="0">
              <a:latin typeface="Tahoma" panose="020B0604030504040204" pitchFamily="34" charset="0"/>
              <a:ea typeface="Tahoma" panose="020B0604030504040204" pitchFamily="34" charset="0"/>
              <a:cs typeface="Tahoma" panose="020B0604030504040204" pitchFamily="34" charset="0"/>
            </a:endParaRPr>
          </a:p>
        </p:txBody>
      </p:sp>
      <p:grpSp>
        <p:nvGrpSpPr>
          <p:cNvPr id="14" name="Group 13">
            <a:extLst>
              <a:ext uri="{FF2B5EF4-FFF2-40B4-BE49-F238E27FC236}">
                <a16:creationId xmlns:a16="http://schemas.microsoft.com/office/drawing/2014/main" id="{283F8B57-D9A0-5CEC-CEFA-DD19BC27694D}"/>
              </a:ext>
            </a:extLst>
          </p:cNvPr>
          <p:cNvGrpSpPr/>
          <p:nvPr/>
        </p:nvGrpSpPr>
        <p:grpSpPr>
          <a:xfrm>
            <a:off x="3394129" y="1561475"/>
            <a:ext cx="5796366" cy="709604"/>
            <a:chOff x="3394129" y="1561475"/>
            <a:chExt cx="5796366" cy="709604"/>
          </a:xfrm>
        </p:grpSpPr>
        <p:cxnSp>
          <p:nvCxnSpPr>
            <p:cNvPr id="15" name="Straight Connector 14">
              <a:extLst>
                <a:ext uri="{FF2B5EF4-FFF2-40B4-BE49-F238E27FC236}">
                  <a16:creationId xmlns:a16="http://schemas.microsoft.com/office/drawing/2014/main" id="{314C9428-CEB7-B227-790A-78791D1F1BC4}"/>
                </a:ext>
              </a:extLst>
            </p:cNvPr>
            <p:cNvCxnSpPr/>
            <p:nvPr/>
          </p:nvCxnSpPr>
          <p:spPr>
            <a:xfrm>
              <a:off x="6177064" y="1561475"/>
              <a:ext cx="0" cy="393785"/>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36FAF25-6410-C75D-7156-EDF721AC78ED}"/>
                </a:ext>
              </a:extLst>
            </p:cNvPr>
            <p:cNvCxnSpPr/>
            <p:nvPr/>
          </p:nvCxnSpPr>
          <p:spPr>
            <a:xfrm>
              <a:off x="3394129" y="1983784"/>
              <a:ext cx="5796366" cy="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28C09934-79CB-8566-4D7E-764D6FF01F60}"/>
                </a:ext>
              </a:extLst>
            </p:cNvPr>
            <p:cNvCxnSpPr/>
            <p:nvPr/>
          </p:nvCxnSpPr>
          <p:spPr>
            <a:xfrm>
              <a:off x="3394129" y="1983784"/>
              <a:ext cx="0" cy="287295"/>
            </a:xfrm>
            <a:prstGeom prst="straightConnector1">
              <a:avLst/>
            </a:prstGeom>
            <a:ln w="1905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C8D8D6F0-20B8-DAB5-CD11-DB0F5267B4A9}"/>
                </a:ext>
              </a:extLst>
            </p:cNvPr>
            <p:cNvCxnSpPr/>
            <p:nvPr/>
          </p:nvCxnSpPr>
          <p:spPr>
            <a:xfrm>
              <a:off x="9190495" y="1983784"/>
              <a:ext cx="0" cy="287295"/>
            </a:xfrm>
            <a:prstGeom prst="straightConnector1">
              <a:avLst/>
            </a:prstGeom>
            <a:ln w="19050">
              <a:solidFill>
                <a:srgbClr val="FFFF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DBA6C117-C123-1370-B9D3-D9BB699DC8F9}"/>
              </a:ext>
            </a:extLst>
          </p:cNvPr>
          <p:cNvGrpSpPr/>
          <p:nvPr/>
        </p:nvGrpSpPr>
        <p:grpSpPr>
          <a:xfrm>
            <a:off x="4448012" y="3191995"/>
            <a:ext cx="5796366" cy="709604"/>
            <a:chOff x="3394129" y="1561475"/>
            <a:chExt cx="5796366" cy="709604"/>
          </a:xfrm>
        </p:grpSpPr>
        <p:cxnSp>
          <p:nvCxnSpPr>
            <p:cNvPr id="20" name="Straight Connector 19">
              <a:extLst>
                <a:ext uri="{FF2B5EF4-FFF2-40B4-BE49-F238E27FC236}">
                  <a16:creationId xmlns:a16="http://schemas.microsoft.com/office/drawing/2014/main" id="{2C135CB3-DF8A-429E-5E62-EA75FFB731EC}"/>
                </a:ext>
              </a:extLst>
            </p:cNvPr>
            <p:cNvCxnSpPr/>
            <p:nvPr/>
          </p:nvCxnSpPr>
          <p:spPr>
            <a:xfrm>
              <a:off x="6177064" y="1561475"/>
              <a:ext cx="0" cy="393785"/>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942D94D-1F8A-E68E-DC8B-60FA0661145F}"/>
                </a:ext>
              </a:extLst>
            </p:cNvPr>
            <p:cNvCxnSpPr/>
            <p:nvPr/>
          </p:nvCxnSpPr>
          <p:spPr>
            <a:xfrm>
              <a:off x="3394129" y="1983784"/>
              <a:ext cx="5796366" cy="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94CC516A-C00E-CF44-8ECE-DBA172E014B8}"/>
                </a:ext>
              </a:extLst>
            </p:cNvPr>
            <p:cNvCxnSpPr/>
            <p:nvPr/>
          </p:nvCxnSpPr>
          <p:spPr>
            <a:xfrm>
              <a:off x="3394129" y="1983784"/>
              <a:ext cx="0" cy="287295"/>
            </a:xfrm>
            <a:prstGeom prst="straightConnector1">
              <a:avLst/>
            </a:prstGeom>
            <a:ln w="1905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58AD1A55-F70A-A005-DC9E-2F4DAD23E129}"/>
                </a:ext>
              </a:extLst>
            </p:cNvPr>
            <p:cNvCxnSpPr/>
            <p:nvPr/>
          </p:nvCxnSpPr>
          <p:spPr>
            <a:xfrm>
              <a:off x="9190495" y="1983784"/>
              <a:ext cx="0" cy="287295"/>
            </a:xfrm>
            <a:prstGeom prst="straightConnector1">
              <a:avLst/>
            </a:prstGeom>
            <a:ln w="19050">
              <a:solidFill>
                <a:srgbClr val="FFFF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46816634-DBDC-1BFC-3610-5B2677B1CD69}"/>
              </a:ext>
            </a:extLst>
          </p:cNvPr>
          <p:cNvGrpSpPr/>
          <p:nvPr/>
        </p:nvGrpSpPr>
        <p:grpSpPr>
          <a:xfrm>
            <a:off x="1503336" y="5128507"/>
            <a:ext cx="3312759" cy="407446"/>
            <a:chOff x="3394129" y="1561475"/>
            <a:chExt cx="5796366" cy="709604"/>
          </a:xfrm>
        </p:grpSpPr>
        <p:cxnSp>
          <p:nvCxnSpPr>
            <p:cNvPr id="25" name="Straight Connector 24">
              <a:extLst>
                <a:ext uri="{FF2B5EF4-FFF2-40B4-BE49-F238E27FC236}">
                  <a16:creationId xmlns:a16="http://schemas.microsoft.com/office/drawing/2014/main" id="{A7C9FA43-CE44-9080-09DD-3770ED8C0A0D}"/>
                </a:ext>
              </a:extLst>
            </p:cNvPr>
            <p:cNvCxnSpPr/>
            <p:nvPr/>
          </p:nvCxnSpPr>
          <p:spPr>
            <a:xfrm>
              <a:off x="7288884" y="1561475"/>
              <a:ext cx="0" cy="393786"/>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A23153F-3B0B-9FF7-CFB2-E8A208E9C68E}"/>
                </a:ext>
              </a:extLst>
            </p:cNvPr>
            <p:cNvCxnSpPr/>
            <p:nvPr/>
          </p:nvCxnSpPr>
          <p:spPr>
            <a:xfrm>
              <a:off x="3394129" y="1983784"/>
              <a:ext cx="5796366" cy="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6DF6915A-7E91-02BA-1375-ECB802BA6D92}"/>
                </a:ext>
              </a:extLst>
            </p:cNvPr>
            <p:cNvCxnSpPr/>
            <p:nvPr/>
          </p:nvCxnSpPr>
          <p:spPr>
            <a:xfrm>
              <a:off x="3394129" y="1983784"/>
              <a:ext cx="0" cy="287295"/>
            </a:xfrm>
            <a:prstGeom prst="straightConnector1">
              <a:avLst/>
            </a:prstGeom>
            <a:ln w="1905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4CC18F90-5E4A-16F3-8616-D9D74545A1B8}"/>
                </a:ext>
              </a:extLst>
            </p:cNvPr>
            <p:cNvCxnSpPr/>
            <p:nvPr/>
          </p:nvCxnSpPr>
          <p:spPr>
            <a:xfrm>
              <a:off x="9190495" y="1983784"/>
              <a:ext cx="0" cy="287295"/>
            </a:xfrm>
            <a:prstGeom prst="straightConnector1">
              <a:avLst/>
            </a:prstGeom>
            <a:ln w="19050">
              <a:solidFill>
                <a:srgbClr val="FFFF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CDDE4F9A-3CE8-EC70-7CEE-C001A490B5C1}"/>
              </a:ext>
            </a:extLst>
          </p:cNvPr>
          <p:cNvGrpSpPr/>
          <p:nvPr/>
        </p:nvGrpSpPr>
        <p:grpSpPr>
          <a:xfrm>
            <a:off x="5742115" y="4886758"/>
            <a:ext cx="5796366" cy="709604"/>
            <a:chOff x="3394129" y="1561475"/>
            <a:chExt cx="5796366" cy="709604"/>
          </a:xfrm>
        </p:grpSpPr>
        <p:cxnSp>
          <p:nvCxnSpPr>
            <p:cNvPr id="30" name="Straight Connector 29">
              <a:extLst>
                <a:ext uri="{FF2B5EF4-FFF2-40B4-BE49-F238E27FC236}">
                  <a16:creationId xmlns:a16="http://schemas.microsoft.com/office/drawing/2014/main" id="{4A17F71C-781F-F81A-B8D2-17284DD83ED3}"/>
                </a:ext>
              </a:extLst>
            </p:cNvPr>
            <p:cNvCxnSpPr/>
            <p:nvPr/>
          </p:nvCxnSpPr>
          <p:spPr>
            <a:xfrm>
              <a:off x="6177064" y="1561475"/>
              <a:ext cx="0" cy="393785"/>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1044F76-559C-CB29-2B75-880028DF7572}"/>
                </a:ext>
              </a:extLst>
            </p:cNvPr>
            <p:cNvCxnSpPr/>
            <p:nvPr/>
          </p:nvCxnSpPr>
          <p:spPr>
            <a:xfrm>
              <a:off x="3394129" y="1983784"/>
              <a:ext cx="5796366" cy="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063637E9-1EF2-7188-E9F0-7778C7D54AC8}"/>
                </a:ext>
              </a:extLst>
            </p:cNvPr>
            <p:cNvCxnSpPr/>
            <p:nvPr/>
          </p:nvCxnSpPr>
          <p:spPr>
            <a:xfrm>
              <a:off x="3394129" y="1983784"/>
              <a:ext cx="0" cy="287295"/>
            </a:xfrm>
            <a:prstGeom prst="straightConnector1">
              <a:avLst/>
            </a:prstGeom>
            <a:ln w="1905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D8F4B969-B93D-4BDE-4456-3957A51F2704}"/>
                </a:ext>
              </a:extLst>
            </p:cNvPr>
            <p:cNvCxnSpPr/>
            <p:nvPr/>
          </p:nvCxnSpPr>
          <p:spPr>
            <a:xfrm>
              <a:off x="9190495" y="1983784"/>
              <a:ext cx="0" cy="287295"/>
            </a:xfrm>
            <a:prstGeom prst="straightConnector1">
              <a:avLst/>
            </a:prstGeom>
            <a:ln w="19050">
              <a:solidFill>
                <a:srgbClr val="FFFF0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34" name="Straight Arrow Connector 33">
            <a:extLst>
              <a:ext uri="{FF2B5EF4-FFF2-40B4-BE49-F238E27FC236}">
                <a16:creationId xmlns:a16="http://schemas.microsoft.com/office/drawing/2014/main" id="{62BBAF98-CB72-D1CE-D99B-E88F2439C6B1}"/>
              </a:ext>
            </a:extLst>
          </p:cNvPr>
          <p:cNvCxnSpPr/>
          <p:nvPr/>
        </p:nvCxnSpPr>
        <p:spPr>
          <a:xfrm>
            <a:off x="8525050" y="5309067"/>
            <a:ext cx="0" cy="458198"/>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24738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5E6C331E-B21D-9E54-67AA-E056AED522A7}"/>
              </a:ext>
            </a:extLst>
          </p:cNvPr>
          <p:cNvSpPr txBox="1">
            <a:spLocks/>
          </p:cNvSpPr>
          <p:nvPr/>
        </p:nvSpPr>
        <p:spPr>
          <a:xfrm>
            <a:off x="986631" y="357634"/>
            <a:ext cx="10363200" cy="6304655"/>
          </a:xfrm>
          <a:prstGeom prst="rect">
            <a:avLst/>
          </a:prstGeom>
        </p:spPr>
        <p:txBody>
          <a:bodyPr wrap="square" lIns="0" tIns="0" rIns="0" bIns="0">
            <a:normAutofit/>
          </a:bodyPr>
          <a:lstStyle>
            <a:lvl1pPr marL="0">
              <a:defRPr b="0" i="0">
                <a:solidFill>
                  <a:schemeClr val="tx1"/>
                </a:solidFill>
                <a:latin typeface="+mn-lt"/>
                <a:ea typeface="+mn-ea"/>
                <a:cs typeface="+mn-cs"/>
              </a:defRPr>
            </a:lvl1pPr>
            <a:lvl2pPr marL="412943">
              <a:defRPr>
                <a:latin typeface="+mn-lt"/>
                <a:ea typeface="+mn-ea"/>
                <a:cs typeface="+mn-cs"/>
              </a:defRPr>
            </a:lvl2pPr>
            <a:lvl3pPr marL="825886">
              <a:defRPr>
                <a:latin typeface="+mn-lt"/>
                <a:ea typeface="+mn-ea"/>
                <a:cs typeface="+mn-cs"/>
              </a:defRPr>
            </a:lvl3pPr>
            <a:lvl4pPr marL="1238829">
              <a:defRPr>
                <a:latin typeface="+mn-lt"/>
                <a:ea typeface="+mn-ea"/>
                <a:cs typeface="+mn-cs"/>
              </a:defRPr>
            </a:lvl4pPr>
            <a:lvl5pPr marL="1651772">
              <a:defRPr>
                <a:latin typeface="+mn-lt"/>
                <a:ea typeface="+mn-ea"/>
                <a:cs typeface="+mn-cs"/>
              </a:defRPr>
            </a:lvl5pPr>
            <a:lvl6pPr marL="2064715">
              <a:defRPr>
                <a:latin typeface="+mn-lt"/>
                <a:ea typeface="+mn-ea"/>
                <a:cs typeface="+mn-cs"/>
              </a:defRPr>
            </a:lvl6pPr>
            <a:lvl7pPr marL="2477658">
              <a:defRPr>
                <a:latin typeface="+mn-lt"/>
                <a:ea typeface="+mn-ea"/>
                <a:cs typeface="+mn-cs"/>
              </a:defRPr>
            </a:lvl7pPr>
            <a:lvl8pPr marL="2890601">
              <a:defRPr>
                <a:latin typeface="+mn-lt"/>
                <a:ea typeface="+mn-ea"/>
                <a:cs typeface="+mn-cs"/>
              </a:defRPr>
            </a:lvl8pPr>
            <a:lvl9pPr marL="3303544">
              <a:defRPr>
                <a:latin typeface="+mn-lt"/>
                <a:ea typeface="+mn-ea"/>
                <a:cs typeface="+mn-cs"/>
              </a:defRPr>
            </a:lvl9pPr>
          </a:lstStyle>
          <a:p>
            <a:pPr marL="514350" indent="-514350" defTabSz="914400">
              <a:lnSpc>
                <a:spcPct val="150000"/>
              </a:lnSpc>
              <a:buFontTx/>
              <a:buAutoNum type="arabicPeriod"/>
            </a:pPr>
            <a:r>
              <a:rPr lang="en-US" sz="2800" b="1" kern="0" dirty="0">
                <a:solidFill>
                  <a:srgbClr val="FFFF00"/>
                </a:solidFill>
                <a:latin typeface="Tahoma" panose="020B0604030504040204" pitchFamily="34" charset="0"/>
                <a:ea typeface="Tahoma" panose="020B0604030504040204" pitchFamily="34" charset="0"/>
                <a:cs typeface="Tahoma" panose="020B0604030504040204" pitchFamily="34" charset="0"/>
              </a:rPr>
              <a:t>Acyclic</a:t>
            </a:r>
          </a:p>
          <a:p>
            <a:pPr marL="445450" lvl="1" defTabSz="914400">
              <a:lnSpc>
                <a:spcPct val="110000"/>
              </a:lnSpc>
            </a:pPr>
            <a:r>
              <a:rPr lang="en-US" sz="2410" kern="0" dirty="0">
                <a:solidFill>
                  <a:schemeClr val="bg1"/>
                </a:solidFill>
                <a:latin typeface="Tahoma" panose="020B0604030504040204" pitchFamily="34" charset="0"/>
                <a:ea typeface="Tahoma" panose="020B0604030504040204" pitchFamily="34" charset="0"/>
                <a:cs typeface="Tahoma" panose="020B0604030504040204" pitchFamily="34" charset="0"/>
              </a:rPr>
              <a:t>When a compound contain only straight chain or branched hydrocarbon.</a:t>
            </a:r>
          </a:p>
          <a:p>
            <a:pPr marL="445450" lvl="1" defTabSz="914400">
              <a:lnSpc>
                <a:spcPct val="110000"/>
              </a:lnSpc>
            </a:pPr>
            <a:r>
              <a:rPr lang="en-US" sz="2410" kern="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2410" kern="0" dirty="0" err="1">
                <a:solidFill>
                  <a:schemeClr val="bg1"/>
                </a:solidFill>
                <a:latin typeface="Tahoma" panose="020B0604030504040204" pitchFamily="34" charset="0"/>
                <a:ea typeface="Tahoma" panose="020B0604030504040204" pitchFamily="34" charset="0"/>
                <a:cs typeface="Tahoma" panose="020B0604030504040204" pitchFamily="34" charset="0"/>
              </a:rPr>
              <a:t>Eg</a:t>
            </a:r>
            <a:r>
              <a:rPr lang="en-US" sz="2410" kern="0" dirty="0">
                <a:solidFill>
                  <a:schemeClr val="bg1"/>
                </a:solidFill>
                <a:latin typeface="Tahoma" panose="020B0604030504040204" pitchFamily="34" charset="0"/>
                <a:ea typeface="Tahoma" panose="020B0604030504040204" pitchFamily="34" charset="0"/>
                <a:cs typeface="Tahoma" panose="020B0604030504040204" pitchFamily="34" charset="0"/>
              </a:rPr>
              <a:t>:	Propane		CH</a:t>
            </a:r>
            <a:r>
              <a:rPr lang="en-US" sz="241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3</a:t>
            </a:r>
            <a:r>
              <a:rPr lang="en-US" sz="2410" kern="0" dirty="0">
                <a:solidFill>
                  <a:schemeClr val="bg1"/>
                </a:solidFill>
                <a:latin typeface="Tahoma" panose="020B0604030504040204" pitchFamily="34" charset="0"/>
                <a:ea typeface="Tahoma" panose="020B0604030504040204" pitchFamily="34" charset="0"/>
                <a:cs typeface="Tahoma" panose="020B0604030504040204" pitchFamily="34" charset="0"/>
              </a:rPr>
              <a:t>-CH</a:t>
            </a:r>
            <a:r>
              <a:rPr lang="en-US" sz="241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2</a:t>
            </a:r>
            <a:r>
              <a:rPr lang="en-US" sz="2410" kern="0" dirty="0">
                <a:solidFill>
                  <a:schemeClr val="bg1"/>
                </a:solidFill>
                <a:latin typeface="Tahoma" panose="020B0604030504040204" pitchFamily="34" charset="0"/>
                <a:ea typeface="Tahoma" panose="020B0604030504040204" pitchFamily="34" charset="0"/>
                <a:cs typeface="Tahoma" panose="020B0604030504040204" pitchFamily="34" charset="0"/>
              </a:rPr>
              <a:t>-CH</a:t>
            </a:r>
            <a:r>
              <a:rPr lang="en-US" sz="241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3</a:t>
            </a:r>
            <a:endParaRPr lang="en-US" sz="2410" kern="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445450" lvl="1" defTabSz="914400">
              <a:lnSpc>
                <a:spcPct val="110000"/>
              </a:lnSpc>
            </a:pPr>
            <a:r>
              <a:rPr lang="en-US" sz="2410" kern="0" dirty="0">
                <a:solidFill>
                  <a:schemeClr val="bg1"/>
                </a:solidFill>
                <a:latin typeface="Tahoma" panose="020B0604030504040204" pitchFamily="34" charset="0"/>
                <a:ea typeface="Tahoma" panose="020B0604030504040204" pitchFamily="34" charset="0"/>
                <a:cs typeface="Tahoma" panose="020B0604030504040204" pitchFamily="34" charset="0"/>
              </a:rPr>
              <a:t>		Iso butane		CH</a:t>
            </a:r>
            <a:r>
              <a:rPr lang="en-US" sz="241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3</a:t>
            </a:r>
            <a:r>
              <a:rPr lang="en-US" sz="2410" kern="0" dirty="0">
                <a:solidFill>
                  <a:schemeClr val="bg1"/>
                </a:solidFill>
                <a:latin typeface="Tahoma" panose="020B0604030504040204" pitchFamily="34" charset="0"/>
                <a:ea typeface="Tahoma" panose="020B0604030504040204" pitchFamily="34" charset="0"/>
                <a:cs typeface="Tahoma" panose="020B0604030504040204" pitchFamily="34" charset="0"/>
              </a:rPr>
              <a:t>-CH-CH</a:t>
            </a:r>
            <a:r>
              <a:rPr lang="en-US" sz="241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3</a:t>
            </a:r>
            <a:endParaRPr lang="en-US" sz="2410" kern="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445450" lvl="1" defTabSz="914400">
              <a:lnSpc>
                <a:spcPct val="110000"/>
              </a:lnSpc>
            </a:pPr>
            <a:r>
              <a:rPr lang="en-US" sz="2410" kern="0" dirty="0">
                <a:solidFill>
                  <a:schemeClr val="bg1"/>
                </a:solidFill>
                <a:latin typeface="Tahoma" panose="020B0604030504040204" pitchFamily="34" charset="0"/>
                <a:ea typeface="Tahoma" panose="020B0604030504040204" pitchFamily="34" charset="0"/>
                <a:cs typeface="Tahoma" panose="020B0604030504040204" pitchFamily="34" charset="0"/>
              </a:rPr>
              <a:t>						|</a:t>
            </a:r>
          </a:p>
          <a:p>
            <a:pPr marL="445450" lvl="1" defTabSz="914400">
              <a:lnSpc>
                <a:spcPct val="110000"/>
              </a:lnSpc>
            </a:pPr>
            <a:r>
              <a:rPr lang="en-US" sz="2410" kern="0" dirty="0">
                <a:solidFill>
                  <a:schemeClr val="bg1"/>
                </a:solidFill>
                <a:latin typeface="Tahoma" panose="020B0604030504040204" pitchFamily="34" charset="0"/>
                <a:ea typeface="Tahoma" panose="020B0604030504040204" pitchFamily="34" charset="0"/>
                <a:cs typeface="Tahoma" panose="020B0604030504040204" pitchFamily="34" charset="0"/>
              </a:rPr>
              <a:t>					        CH</a:t>
            </a:r>
            <a:r>
              <a:rPr lang="en-US" sz="241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3</a:t>
            </a:r>
          </a:p>
          <a:p>
            <a:pPr marL="445450" lvl="1" defTabSz="914400">
              <a:lnSpc>
                <a:spcPct val="150000"/>
              </a:lnSpc>
            </a:pPr>
            <a:r>
              <a:rPr lang="en-US" sz="2410" kern="0" dirty="0">
                <a:solidFill>
                  <a:schemeClr val="bg1"/>
                </a:solidFill>
                <a:latin typeface="Tahoma" panose="020B0604030504040204" pitchFamily="34" charset="0"/>
                <a:ea typeface="Tahoma" panose="020B0604030504040204" pitchFamily="34" charset="0"/>
                <a:cs typeface="Tahoma" panose="020B0604030504040204" pitchFamily="34" charset="0"/>
              </a:rPr>
              <a:t>Pentanol CH</a:t>
            </a:r>
            <a:r>
              <a:rPr lang="en-US" sz="241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3</a:t>
            </a:r>
            <a:r>
              <a:rPr lang="en-US" sz="2410" kern="0" dirty="0">
                <a:solidFill>
                  <a:schemeClr val="bg1"/>
                </a:solidFill>
                <a:latin typeface="Tahoma" panose="020B0604030504040204" pitchFamily="34" charset="0"/>
                <a:ea typeface="Tahoma" panose="020B0604030504040204" pitchFamily="34" charset="0"/>
                <a:cs typeface="Tahoma" panose="020B0604030504040204" pitchFamily="34" charset="0"/>
              </a:rPr>
              <a:t>-CH</a:t>
            </a:r>
            <a:r>
              <a:rPr lang="en-US" sz="241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2</a:t>
            </a:r>
            <a:r>
              <a:rPr lang="en-US" sz="2410" kern="0" dirty="0">
                <a:solidFill>
                  <a:schemeClr val="bg1"/>
                </a:solidFill>
                <a:latin typeface="Tahoma" panose="020B0604030504040204" pitchFamily="34" charset="0"/>
                <a:ea typeface="Tahoma" panose="020B0604030504040204" pitchFamily="34" charset="0"/>
                <a:cs typeface="Tahoma" panose="020B0604030504040204" pitchFamily="34" charset="0"/>
              </a:rPr>
              <a:t>-CH</a:t>
            </a:r>
            <a:r>
              <a:rPr lang="en-US" sz="241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2</a:t>
            </a:r>
            <a:r>
              <a:rPr lang="en-US" sz="2410" kern="0" dirty="0">
                <a:solidFill>
                  <a:schemeClr val="bg1"/>
                </a:solidFill>
                <a:latin typeface="Tahoma" panose="020B0604030504040204" pitchFamily="34" charset="0"/>
                <a:ea typeface="Tahoma" panose="020B0604030504040204" pitchFamily="34" charset="0"/>
                <a:cs typeface="Tahoma" panose="020B0604030504040204" pitchFamily="34" charset="0"/>
              </a:rPr>
              <a:t>-CH</a:t>
            </a:r>
            <a:r>
              <a:rPr lang="en-US" sz="241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2</a:t>
            </a:r>
            <a:r>
              <a:rPr lang="en-US" sz="2410" kern="0" dirty="0">
                <a:solidFill>
                  <a:schemeClr val="bg1"/>
                </a:solidFill>
                <a:latin typeface="Tahoma" panose="020B0604030504040204" pitchFamily="34" charset="0"/>
                <a:ea typeface="Tahoma" panose="020B0604030504040204" pitchFamily="34" charset="0"/>
                <a:cs typeface="Tahoma" panose="020B0604030504040204" pitchFamily="34" charset="0"/>
              </a:rPr>
              <a:t>-CH</a:t>
            </a:r>
            <a:r>
              <a:rPr lang="en-US" sz="241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2</a:t>
            </a:r>
            <a:r>
              <a:rPr lang="en-US" sz="2410" kern="0" dirty="0">
                <a:solidFill>
                  <a:schemeClr val="bg1"/>
                </a:solidFill>
                <a:latin typeface="Tahoma" panose="020B0604030504040204" pitchFamily="34" charset="0"/>
                <a:ea typeface="Tahoma" panose="020B0604030504040204" pitchFamily="34" charset="0"/>
                <a:cs typeface="Tahoma" panose="020B0604030504040204" pitchFamily="34" charset="0"/>
              </a:rPr>
              <a:t>-OH</a:t>
            </a:r>
          </a:p>
          <a:p>
            <a:pPr marL="445450" lvl="1" defTabSz="914400">
              <a:lnSpc>
                <a:spcPct val="150000"/>
              </a:lnSpc>
            </a:pPr>
            <a:r>
              <a:rPr lang="en-US" sz="2410" kern="0" dirty="0">
                <a:solidFill>
                  <a:schemeClr val="bg1"/>
                </a:solidFill>
                <a:latin typeface="Tahoma" panose="020B0604030504040204" pitchFamily="34" charset="0"/>
                <a:ea typeface="Tahoma" panose="020B0604030504040204" pitchFamily="34" charset="0"/>
                <a:cs typeface="Tahoma" panose="020B0604030504040204" pitchFamily="34" charset="0"/>
              </a:rPr>
              <a:t>Acetaldehyde CH</a:t>
            </a:r>
            <a:r>
              <a:rPr lang="en-US" sz="241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3</a:t>
            </a:r>
            <a:r>
              <a:rPr lang="en-US" sz="2410" kern="0" dirty="0">
                <a:solidFill>
                  <a:schemeClr val="bg1"/>
                </a:solidFill>
                <a:latin typeface="Tahoma" panose="020B0604030504040204" pitchFamily="34" charset="0"/>
                <a:ea typeface="Tahoma" panose="020B0604030504040204" pitchFamily="34" charset="0"/>
                <a:cs typeface="Tahoma" panose="020B0604030504040204" pitchFamily="34" charset="0"/>
              </a:rPr>
              <a:t>-CHO</a:t>
            </a:r>
            <a:endParaRPr lang="en-IN" sz="2410" kern="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lvl="1" defTabSz="914400">
              <a:lnSpc>
                <a:spcPct val="150000"/>
              </a:lnSpc>
            </a:pPr>
            <a:r>
              <a:rPr lang="en-US" sz="2800" b="1" kern="0" dirty="0">
                <a:solidFill>
                  <a:srgbClr val="FFFF00"/>
                </a:solidFill>
                <a:latin typeface="Tahoma" panose="020B0604030504040204" pitchFamily="34" charset="0"/>
                <a:ea typeface="Tahoma" panose="020B0604030504040204" pitchFamily="34" charset="0"/>
                <a:cs typeface="Tahoma" panose="020B0604030504040204" pitchFamily="34" charset="0"/>
              </a:rPr>
              <a:t>2.  Ring Compounds     </a:t>
            </a:r>
            <a:r>
              <a:rPr lang="en-US" sz="2800" b="1" kern="0" dirty="0">
                <a:solidFill>
                  <a:srgbClr val="00B050"/>
                </a:solidFill>
                <a:latin typeface="Tahoma" panose="020B0604030504040204" pitchFamily="34" charset="0"/>
                <a:ea typeface="Tahoma" panose="020B0604030504040204" pitchFamily="34" charset="0"/>
                <a:cs typeface="Tahoma" panose="020B0604030504040204" pitchFamily="34" charset="0"/>
              </a:rPr>
              <a:t>a. Alicyclic</a:t>
            </a:r>
          </a:p>
          <a:p>
            <a:pPr marL="0" lvl="1" defTabSz="914400">
              <a:lnSpc>
                <a:spcPct val="150000"/>
              </a:lnSpc>
            </a:pP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     It contain carbon atoms joined in the ring – Homocyclic</a:t>
            </a:r>
          </a:p>
          <a:p>
            <a:pPr marL="0" lvl="1" defTabSz="914400">
              <a:lnSpc>
                <a:spcPct val="150000"/>
              </a:lnSpc>
            </a:pPr>
            <a:endParaRPr lang="en-US" sz="2800" b="1" kern="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4" name="Picture 3">
            <a:extLst>
              <a:ext uri="{FF2B5EF4-FFF2-40B4-BE49-F238E27FC236}">
                <a16:creationId xmlns:a16="http://schemas.microsoft.com/office/drawing/2014/main" id="{2421FAD2-F399-1879-5B2A-7AB9860B44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7431" y="5538604"/>
            <a:ext cx="4724400" cy="1123685"/>
          </a:xfrm>
          <a:prstGeom prst="rect">
            <a:avLst/>
          </a:prstGeom>
        </p:spPr>
      </p:pic>
    </p:spTree>
    <p:extLst>
      <p:ext uri="{BB962C8B-B14F-4D97-AF65-F5344CB8AC3E}">
        <p14:creationId xmlns:p14="http://schemas.microsoft.com/office/powerpoint/2010/main" val="5423124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E621E7-F308-B906-6D4D-5D3A2B83B3D8}"/>
              </a:ext>
            </a:extLst>
          </p:cNvPr>
          <p:cNvSpPr txBox="1">
            <a:spLocks/>
          </p:cNvSpPr>
          <p:nvPr/>
        </p:nvSpPr>
        <p:spPr>
          <a:xfrm>
            <a:off x="1139032" y="517604"/>
            <a:ext cx="9067800" cy="3447098"/>
          </a:xfrm>
          <a:prstGeom prst="rect">
            <a:avLst/>
          </a:prstGeom>
        </p:spPr>
        <p:txBody>
          <a:bodyPr wrap="square" lIns="0" tIns="0" rIns="0" bIns="0">
            <a:spAutoFit/>
          </a:bodyPr>
          <a:lstStyle>
            <a:lvl1pPr marL="0">
              <a:defRPr b="0" i="0">
                <a:solidFill>
                  <a:schemeClr val="tx1"/>
                </a:solidFill>
                <a:latin typeface="+mn-lt"/>
                <a:ea typeface="+mn-ea"/>
                <a:cs typeface="+mn-cs"/>
              </a:defRPr>
            </a:lvl1pPr>
            <a:lvl2pPr marL="412943">
              <a:defRPr>
                <a:latin typeface="+mn-lt"/>
                <a:ea typeface="+mn-ea"/>
                <a:cs typeface="+mn-cs"/>
              </a:defRPr>
            </a:lvl2pPr>
            <a:lvl3pPr marL="825886">
              <a:defRPr>
                <a:latin typeface="+mn-lt"/>
                <a:ea typeface="+mn-ea"/>
                <a:cs typeface="+mn-cs"/>
              </a:defRPr>
            </a:lvl3pPr>
            <a:lvl4pPr marL="1238829">
              <a:defRPr>
                <a:latin typeface="+mn-lt"/>
                <a:ea typeface="+mn-ea"/>
                <a:cs typeface="+mn-cs"/>
              </a:defRPr>
            </a:lvl4pPr>
            <a:lvl5pPr marL="1651772">
              <a:defRPr>
                <a:latin typeface="+mn-lt"/>
                <a:ea typeface="+mn-ea"/>
                <a:cs typeface="+mn-cs"/>
              </a:defRPr>
            </a:lvl5pPr>
            <a:lvl6pPr marL="2064715">
              <a:defRPr>
                <a:latin typeface="+mn-lt"/>
                <a:ea typeface="+mn-ea"/>
                <a:cs typeface="+mn-cs"/>
              </a:defRPr>
            </a:lvl6pPr>
            <a:lvl7pPr marL="2477658">
              <a:defRPr>
                <a:latin typeface="+mn-lt"/>
                <a:ea typeface="+mn-ea"/>
                <a:cs typeface="+mn-cs"/>
              </a:defRPr>
            </a:lvl7pPr>
            <a:lvl8pPr marL="2890601">
              <a:defRPr>
                <a:latin typeface="+mn-lt"/>
                <a:ea typeface="+mn-ea"/>
                <a:cs typeface="+mn-cs"/>
              </a:defRPr>
            </a:lvl8pPr>
            <a:lvl9pPr marL="3303544">
              <a:defRPr>
                <a:latin typeface="+mn-lt"/>
                <a:ea typeface="+mn-ea"/>
                <a:cs typeface="+mn-cs"/>
              </a:defRPr>
            </a:lvl9pPr>
          </a:lstStyle>
          <a:p>
            <a:pPr algn="just" defTabSz="914400"/>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Some time, other than carbon also present in the ring  Hetero cyclic</a:t>
            </a:r>
          </a:p>
          <a:p>
            <a:pPr defTabSz="914400"/>
            <a:endPar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defTabSz="914400"/>
            <a:endPar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defTabSz="914400"/>
            <a:endPar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defTabSz="914400"/>
            <a:endPar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defTabSz="914400"/>
            <a:r>
              <a:rPr lang="en-US" sz="2800" b="1" kern="0" dirty="0">
                <a:solidFill>
                  <a:srgbClr val="00B050"/>
                </a:solidFill>
                <a:latin typeface="Tahoma" panose="020B0604030504040204" pitchFamily="34" charset="0"/>
                <a:ea typeface="Tahoma" panose="020B0604030504040204" pitchFamily="34" charset="0"/>
                <a:cs typeface="Tahoma" panose="020B0604030504040204" pitchFamily="34" charset="0"/>
              </a:rPr>
              <a:t>B. 	Aromatic Compounds</a:t>
            </a:r>
          </a:p>
          <a:p>
            <a:pPr defTabSz="914400"/>
            <a:r>
              <a:rPr lang="en-US" sz="2800" b="1" kern="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Benzenoid [Aromatic with benzene Ring]</a:t>
            </a:r>
          </a:p>
        </p:txBody>
      </p:sp>
      <p:pic>
        <p:nvPicPr>
          <p:cNvPr id="5" name="Picture 4">
            <a:extLst>
              <a:ext uri="{FF2B5EF4-FFF2-40B4-BE49-F238E27FC236}">
                <a16:creationId xmlns:a16="http://schemas.microsoft.com/office/drawing/2014/main" id="{5AB714AC-1C83-316F-4537-309636A61A5C}"/>
              </a:ext>
            </a:extLst>
          </p:cNvPr>
          <p:cNvPicPr>
            <a:picLocks noChangeAspect="1"/>
          </p:cNvPicPr>
          <p:nvPr/>
        </p:nvPicPr>
        <p:blipFill>
          <a:blip r:embed="rId2"/>
          <a:stretch>
            <a:fillRect/>
          </a:stretch>
        </p:blipFill>
        <p:spPr>
          <a:xfrm>
            <a:off x="3425031" y="1300162"/>
            <a:ext cx="3019846" cy="1686160"/>
          </a:xfrm>
          <a:prstGeom prst="rect">
            <a:avLst/>
          </a:prstGeom>
        </p:spPr>
      </p:pic>
      <p:pic>
        <p:nvPicPr>
          <p:cNvPr id="6" name="Picture 5">
            <a:extLst>
              <a:ext uri="{FF2B5EF4-FFF2-40B4-BE49-F238E27FC236}">
                <a16:creationId xmlns:a16="http://schemas.microsoft.com/office/drawing/2014/main" id="{BD351B1B-EAC8-74E2-8658-0379143E719B}"/>
              </a:ext>
            </a:extLst>
          </p:cNvPr>
          <p:cNvPicPr>
            <a:picLocks noChangeAspect="1"/>
          </p:cNvPicPr>
          <p:nvPr/>
        </p:nvPicPr>
        <p:blipFill rotWithShape="1">
          <a:blip r:embed="rId3">
            <a:extLst>
              <a:ext uri="{28A0092B-C50C-407E-A947-70E740481C1C}">
                <a14:useLocalDpi xmlns:a14="http://schemas.microsoft.com/office/drawing/2010/main" val="0"/>
              </a:ext>
            </a:extLst>
          </a:blip>
          <a:srcRect l="72889"/>
          <a:stretch/>
        </p:blipFill>
        <p:spPr>
          <a:xfrm>
            <a:off x="6444877" y="1300162"/>
            <a:ext cx="1455795" cy="1686160"/>
          </a:xfrm>
          <a:prstGeom prst="rect">
            <a:avLst/>
          </a:prstGeom>
        </p:spPr>
      </p:pic>
      <p:pic>
        <p:nvPicPr>
          <p:cNvPr id="7" name="Picture 6">
            <a:extLst>
              <a:ext uri="{FF2B5EF4-FFF2-40B4-BE49-F238E27FC236}">
                <a16:creationId xmlns:a16="http://schemas.microsoft.com/office/drawing/2014/main" id="{127B24AE-475E-898C-D2A8-F7FDC072FC23}"/>
              </a:ext>
            </a:extLst>
          </p:cNvPr>
          <p:cNvPicPr>
            <a:picLocks noChangeAspect="1"/>
          </p:cNvPicPr>
          <p:nvPr/>
        </p:nvPicPr>
        <p:blipFill>
          <a:blip r:embed="rId4"/>
          <a:stretch>
            <a:fillRect/>
          </a:stretch>
        </p:blipFill>
        <p:spPr>
          <a:xfrm>
            <a:off x="2815431" y="4271962"/>
            <a:ext cx="6096000" cy="2154158"/>
          </a:xfrm>
          <a:prstGeom prst="rect">
            <a:avLst/>
          </a:prstGeom>
        </p:spPr>
      </p:pic>
    </p:spTree>
    <p:extLst>
      <p:ext uri="{BB962C8B-B14F-4D97-AF65-F5344CB8AC3E}">
        <p14:creationId xmlns:p14="http://schemas.microsoft.com/office/powerpoint/2010/main" val="19918225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E13E63BC-637C-B232-CB36-F501FF07E40F}"/>
              </a:ext>
            </a:extLst>
          </p:cNvPr>
          <p:cNvSpPr txBox="1">
            <a:spLocks/>
          </p:cNvSpPr>
          <p:nvPr/>
        </p:nvSpPr>
        <p:spPr>
          <a:xfrm>
            <a:off x="320754" y="499100"/>
            <a:ext cx="10559056" cy="6196168"/>
          </a:xfrm>
          <a:prstGeom prst="rect">
            <a:avLst/>
          </a:prstGeom>
        </p:spPr>
        <p:txBody>
          <a:bodyPr wrap="square" lIns="0" tIns="0" rIns="0" bIns="0">
            <a:normAutofit/>
          </a:bodyPr>
          <a:lstStyle>
            <a:lvl1pPr marL="0">
              <a:defRPr b="0" i="0">
                <a:solidFill>
                  <a:schemeClr val="tx1"/>
                </a:solidFill>
                <a:latin typeface="+mn-lt"/>
                <a:ea typeface="+mn-ea"/>
                <a:cs typeface="+mn-cs"/>
              </a:defRPr>
            </a:lvl1pPr>
            <a:lvl2pPr marL="412943">
              <a:defRPr>
                <a:latin typeface="+mn-lt"/>
                <a:ea typeface="+mn-ea"/>
                <a:cs typeface="+mn-cs"/>
              </a:defRPr>
            </a:lvl2pPr>
            <a:lvl3pPr marL="825886">
              <a:defRPr>
                <a:latin typeface="+mn-lt"/>
                <a:ea typeface="+mn-ea"/>
                <a:cs typeface="+mn-cs"/>
              </a:defRPr>
            </a:lvl3pPr>
            <a:lvl4pPr marL="1238829">
              <a:defRPr>
                <a:latin typeface="+mn-lt"/>
                <a:ea typeface="+mn-ea"/>
                <a:cs typeface="+mn-cs"/>
              </a:defRPr>
            </a:lvl4pPr>
            <a:lvl5pPr marL="1651772">
              <a:defRPr>
                <a:latin typeface="+mn-lt"/>
                <a:ea typeface="+mn-ea"/>
                <a:cs typeface="+mn-cs"/>
              </a:defRPr>
            </a:lvl5pPr>
            <a:lvl6pPr marL="2064715">
              <a:defRPr>
                <a:latin typeface="+mn-lt"/>
                <a:ea typeface="+mn-ea"/>
                <a:cs typeface="+mn-cs"/>
              </a:defRPr>
            </a:lvl6pPr>
            <a:lvl7pPr marL="2477658">
              <a:defRPr>
                <a:latin typeface="+mn-lt"/>
                <a:ea typeface="+mn-ea"/>
                <a:cs typeface="+mn-cs"/>
              </a:defRPr>
            </a:lvl7pPr>
            <a:lvl8pPr marL="2890601">
              <a:defRPr>
                <a:latin typeface="+mn-lt"/>
                <a:ea typeface="+mn-ea"/>
                <a:cs typeface="+mn-cs"/>
              </a:defRPr>
            </a:lvl8pPr>
            <a:lvl9pPr marL="3303544">
              <a:defRPr>
                <a:latin typeface="+mn-lt"/>
                <a:ea typeface="+mn-ea"/>
                <a:cs typeface="+mn-cs"/>
              </a:defRPr>
            </a:lvl9pPr>
          </a:lstStyle>
          <a:p>
            <a:pPr defTabSz="914400"/>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Non benzenoid [Without benzene ring]</a:t>
            </a:r>
          </a:p>
          <a:p>
            <a:pPr defTabSz="914400"/>
            <a:endPar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defTabSz="914400"/>
            <a:endPar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defTabSz="914400"/>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							(Homocyclic)</a:t>
            </a:r>
          </a:p>
          <a:p>
            <a:pPr defTabSz="914400"/>
            <a:endPar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defTabSz="914400"/>
            <a:endPar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defTabSz="914400"/>
            <a:endPar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defTabSz="914400"/>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Heterocyclic</a:t>
            </a:r>
          </a:p>
          <a:p>
            <a:pPr defTabSz="914400"/>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	</a:t>
            </a:r>
          </a:p>
          <a:p>
            <a:pPr defTabSz="914400"/>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	</a:t>
            </a:r>
            <a:endParaRPr lang="en-IN" sz="2800" kern="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4" name="Picture 3">
            <a:extLst>
              <a:ext uri="{FF2B5EF4-FFF2-40B4-BE49-F238E27FC236}">
                <a16:creationId xmlns:a16="http://schemas.microsoft.com/office/drawing/2014/main" id="{8515F2D9-85FD-B6B5-FA5E-6E90EB8047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7781" y="1170297"/>
            <a:ext cx="3371850" cy="2143125"/>
          </a:xfrm>
          <a:prstGeom prst="rect">
            <a:avLst/>
          </a:prstGeom>
        </p:spPr>
      </p:pic>
      <p:pic>
        <p:nvPicPr>
          <p:cNvPr id="8" name="Picture 7">
            <a:extLst>
              <a:ext uri="{FF2B5EF4-FFF2-40B4-BE49-F238E27FC236}">
                <a16:creationId xmlns:a16="http://schemas.microsoft.com/office/drawing/2014/main" id="{C47D12AF-FDD1-E434-B4EF-E7679D0B7C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4431" y="4271962"/>
            <a:ext cx="6105525" cy="1676400"/>
          </a:xfrm>
          <a:prstGeom prst="rect">
            <a:avLst/>
          </a:prstGeom>
        </p:spPr>
      </p:pic>
    </p:spTree>
    <p:extLst>
      <p:ext uri="{BB962C8B-B14F-4D97-AF65-F5344CB8AC3E}">
        <p14:creationId xmlns:p14="http://schemas.microsoft.com/office/powerpoint/2010/main" val="27748225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9E6A98E-A799-9709-F6A3-C2C792FADCD6}"/>
              </a:ext>
            </a:extLst>
          </p:cNvPr>
          <p:cNvSpPr txBox="1"/>
          <p:nvPr/>
        </p:nvSpPr>
        <p:spPr>
          <a:xfrm>
            <a:off x="1215231" y="506601"/>
            <a:ext cx="8454231" cy="3076291"/>
          </a:xfrm>
          <a:prstGeom prst="rect">
            <a:avLst/>
          </a:prstGeom>
          <a:noFill/>
        </p:spPr>
        <p:txBody>
          <a:bodyPr wrap="square">
            <a:spAutoFit/>
          </a:bodyPr>
          <a:lstStyle/>
          <a:p>
            <a:pPr marR="0" lvl="0">
              <a:lnSpc>
                <a:spcPct val="107000"/>
              </a:lnSpc>
              <a:spcBef>
                <a:spcPts val="0"/>
              </a:spcBef>
              <a:spcAft>
                <a:spcPts val="800"/>
              </a:spcAft>
            </a:pPr>
            <a:r>
              <a:rPr lang="en-US" sz="2400" kern="100" dirty="0">
                <a:solidFill>
                  <a:srgbClr val="FFFF00"/>
                </a:solidFill>
                <a:latin typeface="Tahoma" panose="020B0604030504040204" pitchFamily="34" charset="0"/>
                <a:ea typeface="Calibri" panose="020F0502020204030204" pitchFamily="34" charset="0"/>
                <a:cs typeface="Times New Roman" panose="02020603050405020304" pitchFamily="18" charset="0"/>
              </a:rPr>
              <a:t>8.</a:t>
            </a:r>
            <a:r>
              <a:rPr lang="en-US"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Which of the following will show aromatic </a:t>
            </a:r>
            <a:r>
              <a:rPr lang="en-US" sz="2400" kern="100" dirty="0" err="1">
                <a:solidFill>
                  <a:schemeClr val="bg1"/>
                </a:solidFill>
                <a:effectLst/>
                <a:latin typeface="Tahoma" panose="020B0604030504040204" pitchFamily="34" charset="0"/>
                <a:ea typeface="Calibri" panose="020F0502020204030204" pitchFamily="34" charset="0"/>
                <a:cs typeface="Times New Roman" panose="02020603050405020304" pitchFamily="18" charset="0"/>
              </a:rPr>
              <a:t>behaviour</a:t>
            </a:r>
            <a:endPar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R="0" lvl="0" defTabSz="360363">
              <a:lnSpc>
                <a:spcPct val="107000"/>
              </a:lnSpc>
              <a:spcBef>
                <a:spcPts val="0"/>
              </a:spcBef>
              <a:spcAft>
                <a:spcPts val="800"/>
              </a:spcAft>
            </a:pPr>
            <a:r>
              <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p>
          <a:p>
            <a:pPr marR="0" lvl="0" defTabSz="360363">
              <a:lnSpc>
                <a:spcPct val="107000"/>
              </a:lnSpc>
              <a:spcBef>
                <a:spcPts val="0"/>
              </a:spcBef>
              <a:spcAft>
                <a:spcPts val="800"/>
              </a:spcAft>
            </a:pPr>
            <a:endParaRPr lang="en-IN" sz="10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R="0" lvl="0" defTabSz="360363">
              <a:lnSpc>
                <a:spcPct val="107000"/>
              </a:lnSpc>
              <a:spcBef>
                <a:spcPts val="0"/>
              </a:spcBef>
              <a:spcAft>
                <a:spcPts val="800"/>
              </a:spcAft>
            </a:pPr>
            <a:r>
              <a:rPr lang="en-IN" sz="2400" kern="10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1.											2. </a:t>
            </a:r>
          </a:p>
          <a:p>
            <a:pPr marR="0" lvl="0" defTabSz="360363">
              <a:lnSpc>
                <a:spcPct val="107000"/>
              </a:lnSpc>
              <a:spcBef>
                <a:spcPts val="0"/>
              </a:spcBef>
              <a:spcAft>
                <a:spcPts val="800"/>
              </a:spcAft>
            </a:pPr>
            <a:endParaRPr lang="en-IN" sz="1400" kern="1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R="0" lvl="0" defTabSz="360363">
              <a:lnSpc>
                <a:spcPct val="107000"/>
              </a:lnSpc>
              <a:spcBef>
                <a:spcPts val="0"/>
              </a:spcBef>
              <a:spcAft>
                <a:spcPts val="800"/>
              </a:spcAft>
            </a:pP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R="0" lvl="0" defTabSz="360363">
              <a:lnSpc>
                <a:spcPct val="107000"/>
              </a:lnSpc>
              <a:spcBef>
                <a:spcPts val="0"/>
              </a:spcBef>
              <a:spcAft>
                <a:spcPts val="800"/>
              </a:spcAft>
            </a:pPr>
            <a:r>
              <a:rPr lang="en-IN" sz="2400" kern="100" dirty="0">
                <a:solidFill>
                  <a:schemeClr val="bg1"/>
                </a:solidFill>
                <a:latin typeface="Tahoma" panose="020B0604030504040204" pitchFamily="34" charset="0"/>
                <a:ea typeface="Tahoma" panose="020B0604030504040204" pitchFamily="34" charset="0"/>
                <a:cs typeface="Tahoma" panose="020B0604030504040204" pitchFamily="34" charset="0"/>
              </a:rPr>
              <a:t>	3.											4.  </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pic>
        <p:nvPicPr>
          <p:cNvPr id="5" name="Picture 4">
            <a:extLst>
              <a:ext uri="{FF2B5EF4-FFF2-40B4-BE49-F238E27FC236}">
                <a16:creationId xmlns:a16="http://schemas.microsoft.com/office/drawing/2014/main" id="{06B398D8-1673-E7A4-53BA-EE416327BCF7}"/>
              </a:ext>
            </a:extLst>
          </p:cNvPr>
          <p:cNvPicPr>
            <a:picLocks noChangeAspect="1"/>
          </p:cNvPicPr>
          <p:nvPr/>
        </p:nvPicPr>
        <p:blipFill rotWithShape="1">
          <a:blip r:embed="rId2"/>
          <a:srcRect l="74913" t="54810" r="1581" b="1820"/>
          <a:stretch/>
        </p:blipFill>
        <p:spPr>
          <a:xfrm>
            <a:off x="6314317" y="2506468"/>
            <a:ext cx="1074737" cy="998194"/>
          </a:xfrm>
          <a:prstGeom prst="rect">
            <a:avLst/>
          </a:prstGeom>
        </p:spPr>
      </p:pic>
      <p:sp>
        <p:nvSpPr>
          <p:cNvPr id="8" name="TextBox 7">
            <a:extLst>
              <a:ext uri="{FF2B5EF4-FFF2-40B4-BE49-F238E27FC236}">
                <a16:creationId xmlns:a16="http://schemas.microsoft.com/office/drawing/2014/main" id="{8F099AE9-B330-BB14-32EA-A0BB1FB44F9D}"/>
              </a:ext>
            </a:extLst>
          </p:cNvPr>
          <p:cNvSpPr txBox="1"/>
          <p:nvPr/>
        </p:nvSpPr>
        <p:spPr>
          <a:xfrm>
            <a:off x="1139031" y="3796560"/>
            <a:ext cx="9067800" cy="3396058"/>
          </a:xfrm>
          <a:prstGeom prst="rect">
            <a:avLst/>
          </a:prstGeom>
          <a:noFill/>
        </p:spPr>
        <p:txBody>
          <a:bodyPr wrap="square">
            <a:spAutoFit/>
          </a:bodyPr>
          <a:lstStyle/>
          <a:p>
            <a:r>
              <a:rPr lang="en-US" sz="2400" dirty="0">
                <a:solidFill>
                  <a:srgbClr val="FFFF00"/>
                </a:solidFill>
                <a:latin typeface="Tahoma" panose="020B0604030504040204" pitchFamily="34" charset="0"/>
                <a:ea typeface="Calibri" panose="020F0502020204030204" pitchFamily="34" charset="0"/>
              </a:rPr>
              <a:t>9. </a:t>
            </a:r>
            <a:r>
              <a:rPr lang="en-US" sz="2400" dirty="0">
                <a:solidFill>
                  <a:srgbClr val="FFFF00"/>
                </a:solidFill>
                <a:effectLst/>
                <a:latin typeface="Tahoma" panose="020B0604030504040204" pitchFamily="34" charset="0"/>
                <a:ea typeface="Calibri" panose="020F0502020204030204" pitchFamily="34" charset="0"/>
              </a:rPr>
              <a:t> </a:t>
            </a:r>
            <a:r>
              <a:rPr lang="en-US" sz="2400" dirty="0">
                <a:solidFill>
                  <a:schemeClr val="bg1"/>
                </a:solidFill>
                <a:effectLst/>
                <a:latin typeface="Tahoma" panose="020B0604030504040204" pitchFamily="34" charset="0"/>
                <a:ea typeface="Calibri" panose="020F0502020204030204" pitchFamily="34" charset="0"/>
              </a:rPr>
              <a:t>Which is not aromatic compound;</a:t>
            </a:r>
          </a:p>
          <a:p>
            <a:endParaRPr lang="en-US" sz="2400" dirty="0">
              <a:solidFill>
                <a:schemeClr val="bg1"/>
              </a:solidFill>
              <a:effectLst/>
              <a:latin typeface="Tahoma" panose="020B0604030504040204" pitchFamily="34" charset="0"/>
              <a:ea typeface="Calibri" panose="020F0502020204030204" pitchFamily="34" charset="0"/>
            </a:endParaRPr>
          </a:p>
          <a:p>
            <a:endParaRPr lang="en-US" sz="2400" dirty="0">
              <a:solidFill>
                <a:schemeClr val="bg1"/>
              </a:solidFill>
              <a:latin typeface="Tahoma" panose="020B0604030504040204" pitchFamily="34" charset="0"/>
              <a:ea typeface="Calibri" panose="020F0502020204030204" pitchFamily="34" charset="0"/>
            </a:endParaRPr>
          </a:p>
          <a:p>
            <a:pPr marR="0" lvl="0" defTabSz="360363">
              <a:lnSpc>
                <a:spcPct val="107000"/>
              </a:lnSpc>
              <a:spcBef>
                <a:spcPts val="0"/>
              </a:spcBef>
              <a:spcAft>
                <a:spcPts val="800"/>
              </a:spcAft>
            </a:pPr>
            <a:r>
              <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rPr>
              <a:t>	 1.											2. </a:t>
            </a:r>
          </a:p>
          <a:p>
            <a:pPr marR="0" lvl="0" defTabSz="360363">
              <a:lnSpc>
                <a:spcPct val="107000"/>
              </a:lnSpc>
              <a:spcBef>
                <a:spcPts val="0"/>
              </a:spcBef>
              <a:spcAft>
                <a:spcPts val="800"/>
              </a:spcAft>
            </a:pPr>
            <a:endParaRPr lang="en-IN" sz="1400" kern="1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R="0" lvl="0" defTabSz="360363">
              <a:lnSpc>
                <a:spcPct val="107000"/>
              </a:lnSpc>
              <a:spcBef>
                <a:spcPts val="0"/>
              </a:spcBef>
              <a:spcAft>
                <a:spcPts val="800"/>
              </a:spcAft>
            </a:pP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R="0" lvl="0" defTabSz="360363">
              <a:lnSpc>
                <a:spcPct val="107000"/>
              </a:lnSpc>
              <a:spcBef>
                <a:spcPts val="0"/>
              </a:spcBef>
              <a:spcAft>
                <a:spcPts val="800"/>
              </a:spcAft>
            </a:pPr>
            <a:r>
              <a:rPr lang="en-IN" sz="2400" kern="100" dirty="0">
                <a:solidFill>
                  <a:schemeClr val="bg1"/>
                </a:solidFill>
                <a:latin typeface="Tahoma" panose="020B0604030504040204" pitchFamily="34" charset="0"/>
                <a:ea typeface="Tahoma" panose="020B0604030504040204" pitchFamily="34" charset="0"/>
                <a:cs typeface="Tahoma" panose="020B0604030504040204" pitchFamily="34" charset="0"/>
              </a:rPr>
              <a:t>	 3.											4.  </a:t>
            </a:r>
            <a:endParaRPr lang="en-IN" sz="2400" kern="1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r>
              <a:rPr lang="en-US" sz="2400" dirty="0">
                <a:solidFill>
                  <a:schemeClr val="bg1"/>
                </a:solidFill>
                <a:effectLst/>
                <a:latin typeface="Tahoma" panose="020B0604030504040204" pitchFamily="34" charset="0"/>
                <a:ea typeface="Calibri" panose="020F0502020204030204" pitchFamily="34" charset="0"/>
              </a:rPr>
              <a:t> </a:t>
            </a:r>
            <a:endParaRPr lang="en-IN" sz="2000" dirty="0">
              <a:solidFill>
                <a:schemeClr val="bg1"/>
              </a:solidFill>
            </a:endParaRPr>
          </a:p>
        </p:txBody>
      </p:sp>
      <p:pic>
        <p:nvPicPr>
          <p:cNvPr id="10" name="Picture 9">
            <a:extLst>
              <a:ext uri="{FF2B5EF4-FFF2-40B4-BE49-F238E27FC236}">
                <a16:creationId xmlns:a16="http://schemas.microsoft.com/office/drawing/2014/main" id="{471E48B1-EA75-847E-8B23-36DCE50F6751}"/>
              </a:ext>
            </a:extLst>
          </p:cNvPr>
          <p:cNvPicPr>
            <a:picLocks noChangeAspect="1"/>
          </p:cNvPicPr>
          <p:nvPr/>
        </p:nvPicPr>
        <p:blipFill rotWithShape="1">
          <a:blip r:embed="rId3"/>
          <a:srcRect l="63298" r="14362" b="62977"/>
          <a:stretch/>
        </p:blipFill>
        <p:spPr>
          <a:xfrm>
            <a:off x="6168231" y="4375672"/>
            <a:ext cx="1021404" cy="905249"/>
          </a:xfrm>
          <a:prstGeom prst="rect">
            <a:avLst/>
          </a:prstGeom>
        </p:spPr>
      </p:pic>
      <p:pic>
        <p:nvPicPr>
          <p:cNvPr id="2" name="Picture 1">
            <a:extLst>
              <a:ext uri="{FF2B5EF4-FFF2-40B4-BE49-F238E27FC236}">
                <a16:creationId xmlns:a16="http://schemas.microsoft.com/office/drawing/2014/main" id="{DE3644BF-1EA8-9A65-A5F3-8C93062482C3}"/>
              </a:ext>
            </a:extLst>
          </p:cNvPr>
          <p:cNvPicPr>
            <a:picLocks noChangeAspect="1"/>
          </p:cNvPicPr>
          <p:nvPr/>
        </p:nvPicPr>
        <p:blipFill rotWithShape="1">
          <a:blip r:embed="rId2"/>
          <a:srcRect l="10000" r="51666" b="56050"/>
          <a:stretch/>
        </p:blipFill>
        <p:spPr>
          <a:xfrm>
            <a:off x="2358231" y="1091056"/>
            <a:ext cx="1864165" cy="1075945"/>
          </a:xfrm>
          <a:prstGeom prst="rect">
            <a:avLst/>
          </a:prstGeom>
        </p:spPr>
      </p:pic>
      <p:pic>
        <p:nvPicPr>
          <p:cNvPr id="3" name="Picture 2">
            <a:extLst>
              <a:ext uri="{FF2B5EF4-FFF2-40B4-BE49-F238E27FC236}">
                <a16:creationId xmlns:a16="http://schemas.microsoft.com/office/drawing/2014/main" id="{5C3CEE9D-D637-E5D9-6624-B91E0AE77948}"/>
              </a:ext>
            </a:extLst>
          </p:cNvPr>
          <p:cNvPicPr>
            <a:picLocks noChangeAspect="1"/>
          </p:cNvPicPr>
          <p:nvPr/>
        </p:nvPicPr>
        <p:blipFill rotWithShape="1">
          <a:blip r:embed="rId2"/>
          <a:srcRect l="75000" r="3334" b="56067"/>
          <a:stretch/>
        </p:blipFill>
        <p:spPr>
          <a:xfrm>
            <a:off x="6314317" y="1155857"/>
            <a:ext cx="990599" cy="1011144"/>
          </a:xfrm>
          <a:prstGeom prst="rect">
            <a:avLst/>
          </a:prstGeom>
        </p:spPr>
      </p:pic>
      <p:pic>
        <p:nvPicPr>
          <p:cNvPr id="6" name="Picture 5">
            <a:extLst>
              <a:ext uri="{FF2B5EF4-FFF2-40B4-BE49-F238E27FC236}">
                <a16:creationId xmlns:a16="http://schemas.microsoft.com/office/drawing/2014/main" id="{73B4F1ED-829C-1E09-C233-7325C0FC0D33}"/>
              </a:ext>
            </a:extLst>
          </p:cNvPr>
          <p:cNvPicPr>
            <a:picLocks noChangeAspect="1"/>
          </p:cNvPicPr>
          <p:nvPr/>
        </p:nvPicPr>
        <p:blipFill rotWithShape="1">
          <a:blip r:embed="rId2"/>
          <a:srcRect l="9862" t="51071" r="68471"/>
          <a:stretch/>
        </p:blipFill>
        <p:spPr>
          <a:xfrm>
            <a:off x="2358231" y="2383802"/>
            <a:ext cx="990599" cy="1126160"/>
          </a:xfrm>
          <a:prstGeom prst="rect">
            <a:avLst/>
          </a:prstGeom>
        </p:spPr>
      </p:pic>
      <p:pic>
        <p:nvPicPr>
          <p:cNvPr id="7" name="Picture 6">
            <a:extLst>
              <a:ext uri="{FF2B5EF4-FFF2-40B4-BE49-F238E27FC236}">
                <a16:creationId xmlns:a16="http://schemas.microsoft.com/office/drawing/2014/main" id="{BCB030B8-2CDB-6D93-DE1D-6A3741135F63}"/>
              </a:ext>
            </a:extLst>
          </p:cNvPr>
          <p:cNvPicPr>
            <a:picLocks noChangeAspect="1"/>
          </p:cNvPicPr>
          <p:nvPr/>
        </p:nvPicPr>
        <p:blipFill rotWithShape="1">
          <a:blip r:embed="rId3"/>
          <a:srcRect l="13022" r="71840" b="61931"/>
          <a:stretch/>
        </p:blipFill>
        <p:spPr>
          <a:xfrm>
            <a:off x="2205831" y="4254228"/>
            <a:ext cx="806416" cy="1084534"/>
          </a:xfrm>
          <a:prstGeom prst="rect">
            <a:avLst/>
          </a:prstGeom>
        </p:spPr>
      </p:pic>
      <p:pic>
        <p:nvPicPr>
          <p:cNvPr id="9" name="Picture 8">
            <a:extLst>
              <a:ext uri="{FF2B5EF4-FFF2-40B4-BE49-F238E27FC236}">
                <a16:creationId xmlns:a16="http://schemas.microsoft.com/office/drawing/2014/main" id="{FF87D90B-C92A-3DD4-1153-CFA535F11781}"/>
              </a:ext>
            </a:extLst>
          </p:cNvPr>
          <p:cNvPicPr>
            <a:picLocks noChangeAspect="1"/>
          </p:cNvPicPr>
          <p:nvPr/>
        </p:nvPicPr>
        <p:blipFill rotWithShape="1">
          <a:blip r:embed="rId3"/>
          <a:srcRect l="13222" t="44629" r="69140"/>
          <a:stretch/>
        </p:blipFill>
        <p:spPr>
          <a:xfrm>
            <a:off x="2161415" y="5414962"/>
            <a:ext cx="806416" cy="1353866"/>
          </a:xfrm>
          <a:prstGeom prst="rect">
            <a:avLst/>
          </a:prstGeom>
        </p:spPr>
      </p:pic>
      <p:pic>
        <p:nvPicPr>
          <p:cNvPr id="11" name="Picture 10">
            <a:extLst>
              <a:ext uri="{FF2B5EF4-FFF2-40B4-BE49-F238E27FC236}">
                <a16:creationId xmlns:a16="http://schemas.microsoft.com/office/drawing/2014/main" id="{18D788B2-F381-5B34-EA95-D6124FEDCE49}"/>
              </a:ext>
            </a:extLst>
          </p:cNvPr>
          <p:cNvPicPr>
            <a:picLocks noChangeAspect="1"/>
          </p:cNvPicPr>
          <p:nvPr/>
        </p:nvPicPr>
        <p:blipFill rotWithShape="1">
          <a:blip r:embed="rId3"/>
          <a:srcRect l="62944" t="53942" r="4340"/>
          <a:stretch/>
        </p:blipFill>
        <p:spPr>
          <a:xfrm>
            <a:off x="6168231" y="5494589"/>
            <a:ext cx="1495795" cy="1126160"/>
          </a:xfrm>
          <a:prstGeom prst="rect">
            <a:avLst/>
          </a:prstGeom>
        </p:spPr>
      </p:pic>
    </p:spTree>
    <p:extLst>
      <p:ext uri="{BB962C8B-B14F-4D97-AF65-F5344CB8AC3E}">
        <p14:creationId xmlns:p14="http://schemas.microsoft.com/office/powerpoint/2010/main" val="6385734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157BAB2A-1ACD-4918-47FD-62FA3EE2D73E}"/>
                  </a:ext>
                </a:extLst>
              </p:cNvPr>
              <p:cNvSpPr txBox="1"/>
              <p:nvPr/>
            </p:nvSpPr>
            <p:spPr>
              <a:xfrm>
                <a:off x="986631" y="995362"/>
                <a:ext cx="8610600" cy="461665"/>
              </a:xfrm>
              <a:prstGeom prst="rect">
                <a:avLst/>
              </a:prstGeom>
              <a:noFill/>
            </p:spPr>
            <p:txBody>
              <a:bodyPr wrap="square">
                <a:spAutoFit/>
              </a:bodyPr>
              <a:lstStyle/>
              <a:p>
                <a:r>
                  <a:rPr lang="en-US" sz="2400" dirty="0">
                    <a:solidFill>
                      <a:srgbClr val="FFFF00"/>
                    </a:solidFill>
                    <a:effectLst/>
                    <a:latin typeface="Tahoma" panose="020B0604030504040204" pitchFamily="34" charset="0"/>
                    <a:ea typeface="Calibri" panose="020F0502020204030204" pitchFamily="34" charset="0"/>
                  </a:rPr>
                  <a:t>10. </a:t>
                </a:r>
                <a:r>
                  <a:rPr lang="en-US" sz="2400" dirty="0">
                    <a:solidFill>
                      <a:schemeClr val="bg1"/>
                    </a:solidFill>
                    <a:effectLst/>
                    <a:latin typeface="Tahoma" panose="020B0604030504040204" pitchFamily="34" charset="0"/>
                    <a:ea typeface="Calibri" panose="020F0502020204030204" pitchFamily="34" charset="0"/>
                  </a:rPr>
                  <a:t>How many </a:t>
                </a:r>
                <a14:m>
                  <m:oMath xmlns:m="http://schemas.openxmlformats.org/officeDocument/2006/math">
                    <m:r>
                      <a:rPr lang="en-US" sz="2400" i="1">
                        <a:solidFill>
                          <a:schemeClr val="bg1"/>
                        </a:solidFill>
                        <a:effectLst/>
                        <a:latin typeface="Cambria Math" panose="02040503050406030204" pitchFamily="18" charset="0"/>
                        <a:ea typeface="Calibri" panose="020F0502020204030204" pitchFamily="34" charset="0"/>
                        <a:cs typeface="Tahoma" panose="020B0604030504040204" pitchFamily="34" charset="0"/>
                      </a:rPr>
                      <m:t>𝜋</m:t>
                    </m:r>
                  </m:oMath>
                </a14:m>
                <a:r>
                  <a:rPr lang="en-US" sz="2400" dirty="0">
                    <a:solidFill>
                      <a:schemeClr val="bg1"/>
                    </a:solidFill>
                    <a:effectLst/>
                    <a:latin typeface="Tahoma" panose="020B0604030504040204" pitchFamily="34" charset="0"/>
                    <a:ea typeface="Times New Roman" panose="02020603050405020304" pitchFamily="18" charset="0"/>
                  </a:rPr>
                  <a:t> electron are there in the following species:</a:t>
                </a:r>
                <a:endParaRPr lang="en-IN" sz="2000" dirty="0">
                  <a:solidFill>
                    <a:schemeClr val="bg1"/>
                  </a:solidFill>
                </a:endParaRPr>
              </a:p>
            </p:txBody>
          </p:sp>
        </mc:Choice>
        <mc:Fallback xmlns="">
          <p:sp>
            <p:nvSpPr>
              <p:cNvPr id="4" name="TextBox 3">
                <a:extLst>
                  <a:ext uri="{FF2B5EF4-FFF2-40B4-BE49-F238E27FC236}">
                    <a16:creationId xmlns:a16="http://schemas.microsoft.com/office/drawing/2014/main" id="{157BAB2A-1ACD-4918-47FD-62FA3EE2D73E}"/>
                  </a:ext>
                </a:extLst>
              </p:cNvPr>
              <p:cNvSpPr txBox="1">
                <a:spLocks noRot="1" noChangeAspect="1" noMove="1" noResize="1" noEditPoints="1" noAdjustHandles="1" noChangeArrowheads="1" noChangeShapeType="1" noTextEdit="1"/>
              </p:cNvSpPr>
              <p:nvPr/>
            </p:nvSpPr>
            <p:spPr>
              <a:xfrm>
                <a:off x="986631" y="995362"/>
                <a:ext cx="8610600" cy="461665"/>
              </a:xfrm>
              <a:prstGeom prst="rect">
                <a:avLst/>
              </a:prstGeom>
              <a:blipFill>
                <a:blip r:embed="rId2"/>
                <a:stretch>
                  <a:fillRect l="-1133" t="-14474" b="-25000"/>
                </a:stretch>
              </a:blipFill>
            </p:spPr>
            <p:txBody>
              <a:bodyPr/>
              <a:lstStyle/>
              <a:p>
                <a:r>
                  <a:rPr lang="en-IN">
                    <a:noFill/>
                  </a:rPr>
                  <a:t> </a:t>
                </a:r>
              </a:p>
            </p:txBody>
          </p:sp>
        </mc:Fallback>
      </mc:AlternateContent>
      <p:pic>
        <p:nvPicPr>
          <p:cNvPr id="5" name="Picture 4">
            <a:extLst>
              <a:ext uri="{FF2B5EF4-FFF2-40B4-BE49-F238E27FC236}">
                <a16:creationId xmlns:a16="http://schemas.microsoft.com/office/drawing/2014/main" id="{96219278-CB91-388B-3D2D-95261F3DD2D1}"/>
              </a:ext>
            </a:extLst>
          </p:cNvPr>
          <p:cNvPicPr>
            <a:picLocks noChangeAspect="1"/>
          </p:cNvPicPr>
          <p:nvPr/>
        </p:nvPicPr>
        <p:blipFill>
          <a:blip r:embed="rId3"/>
          <a:stretch>
            <a:fillRect/>
          </a:stretch>
        </p:blipFill>
        <p:spPr>
          <a:xfrm>
            <a:off x="4187031" y="1860283"/>
            <a:ext cx="2438400" cy="2333070"/>
          </a:xfrm>
          <a:prstGeom prst="rect">
            <a:avLst/>
          </a:prstGeom>
        </p:spPr>
      </p:pic>
      <p:sp>
        <p:nvSpPr>
          <p:cNvPr id="8" name="TextBox 7">
            <a:extLst>
              <a:ext uri="{FF2B5EF4-FFF2-40B4-BE49-F238E27FC236}">
                <a16:creationId xmlns:a16="http://schemas.microsoft.com/office/drawing/2014/main" id="{5E1350B3-E2CF-82AC-C442-0B8F90D863E8}"/>
              </a:ext>
            </a:extLst>
          </p:cNvPr>
          <p:cNvSpPr txBox="1"/>
          <p:nvPr/>
        </p:nvSpPr>
        <p:spPr>
          <a:xfrm>
            <a:off x="1367631" y="4596610"/>
            <a:ext cx="9448800" cy="585288"/>
          </a:xfrm>
          <a:prstGeom prst="rect">
            <a:avLst/>
          </a:prstGeom>
          <a:noFill/>
        </p:spPr>
        <p:txBody>
          <a:bodyPr wrap="square">
            <a:spAutoFit/>
          </a:bodyPr>
          <a:lstStyle/>
          <a:p>
            <a:pPr marL="228600" marR="0">
              <a:lnSpc>
                <a:spcPct val="150000"/>
              </a:lnSpc>
              <a:spcBef>
                <a:spcPts val="0"/>
              </a:spcBef>
              <a:spcAft>
                <a:spcPts val="80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1.	2			2. 4			3. 6			4. 8 </a:t>
            </a:r>
            <a:endParaRPr lang="en-IN" sz="3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517827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0D502E58-A9B2-949B-836A-C49B5F82B831}"/>
              </a:ext>
            </a:extLst>
          </p:cNvPr>
          <p:cNvSpPr txBox="1">
            <a:spLocks/>
          </p:cNvSpPr>
          <p:nvPr/>
        </p:nvSpPr>
        <p:spPr>
          <a:xfrm>
            <a:off x="986631" y="429171"/>
            <a:ext cx="9906000" cy="6161582"/>
          </a:xfrm>
          <a:prstGeom prst="rect">
            <a:avLst/>
          </a:prstGeom>
        </p:spPr>
        <p:txBody>
          <a:bodyPr wrap="square" lIns="0" tIns="0" rIns="0" bIns="0">
            <a:normAutofit lnSpcReduction="10000"/>
          </a:bodyPr>
          <a:lstStyle>
            <a:lvl1pPr marL="0">
              <a:defRPr b="0" i="0">
                <a:solidFill>
                  <a:schemeClr val="tx1"/>
                </a:solidFill>
                <a:latin typeface="+mn-lt"/>
                <a:ea typeface="+mn-ea"/>
                <a:cs typeface="+mn-cs"/>
              </a:defRPr>
            </a:lvl1pPr>
            <a:lvl2pPr marL="412943">
              <a:defRPr>
                <a:latin typeface="+mn-lt"/>
                <a:ea typeface="+mn-ea"/>
                <a:cs typeface="+mn-cs"/>
              </a:defRPr>
            </a:lvl2pPr>
            <a:lvl3pPr marL="825886">
              <a:defRPr>
                <a:latin typeface="+mn-lt"/>
                <a:ea typeface="+mn-ea"/>
                <a:cs typeface="+mn-cs"/>
              </a:defRPr>
            </a:lvl3pPr>
            <a:lvl4pPr marL="1238829">
              <a:defRPr>
                <a:latin typeface="+mn-lt"/>
                <a:ea typeface="+mn-ea"/>
                <a:cs typeface="+mn-cs"/>
              </a:defRPr>
            </a:lvl4pPr>
            <a:lvl5pPr marL="1651772">
              <a:defRPr>
                <a:latin typeface="+mn-lt"/>
                <a:ea typeface="+mn-ea"/>
                <a:cs typeface="+mn-cs"/>
              </a:defRPr>
            </a:lvl5pPr>
            <a:lvl6pPr marL="2064715">
              <a:defRPr>
                <a:latin typeface="+mn-lt"/>
                <a:ea typeface="+mn-ea"/>
                <a:cs typeface="+mn-cs"/>
              </a:defRPr>
            </a:lvl6pPr>
            <a:lvl7pPr marL="2477658">
              <a:defRPr>
                <a:latin typeface="+mn-lt"/>
                <a:ea typeface="+mn-ea"/>
                <a:cs typeface="+mn-cs"/>
              </a:defRPr>
            </a:lvl7pPr>
            <a:lvl8pPr marL="2890601">
              <a:defRPr>
                <a:latin typeface="+mn-lt"/>
                <a:ea typeface="+mn-ea"/>
                <a:cs typeface="+mn-cs"/>
              </a:defRPr>
            </a:lvl8pPr>
            <a:lvl9pPr marL="3303544">
              <a:defRPr>
                <a:latin typeface="+mn-lt"/>
                <a:ea typeface="+mn-ea"/>
                <a:cs typeface="+mn-cs"/>
              </a:defRPr>
            </a:lvl9pPr>
          </a:lstStyle>
          <a:p>
            <a:pPr defTabSz="914400">
              <a:lnSpc>
                <a:spcPct val="150000"/>
              </a:lnSpc>
            </a:pPr>
            <a:r>
              <a:rPr lang="en-US" sz="2800" b="1" kern="0" dirty="0">
                <a:solidFill>
                  <a:srgbClr val="FFFF00"/>
                </a:solidFill>
                <a:latin typeface="Tahoma" panose="020B0604030504040204" pitchFamily="34" charset="0"/>
                <a:ea typeface="Tahoma" panose="020B0604030504040204" pitchFamily="34" charset="0"/>
                <a:cs typeface="Tahoma" panose="020B0604030504040204" pitchFamily="34" charset="0"/>
              </a:rPr>
              <a:t>Functional Group</a:t>
            </a:r>
          </a:p>
          <a:p>
            <a:pPr algn="just" defTabSz="914400">
              <a:lnSpc>
                <a:spcPct val="150000"/>
              </a:lnSpc>
            </a:pP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When one hydrogen atom can be replaced by the use of other atom or group of atoms in a hydrocarbon.</a:t>
            </a:r>
          </a:p>
          <a:p>
            <a:pPr defTabSz="914400">
              <a:lnSpc>
                <a:spcPct val="150000"/>
              </a:lnSpc>
            </a:pPr>
            <a:r>
              <a:rPr lang="en-US" sz="2800" b="1" kern="0" dirty="0">
                <a:solidFill>
                  <a:schemeClr val="bg1"/>
                </a:solidFill>
                <a:latin typeface="Tahoma" panose="020B0604030504040204" pitchFamily="34" charset="0"/>
                <a:ea typeface="Tahoma" panose="020B0604030504040204" pitchFamily="34" charset="0"/>
                <a:cs typeface="Tahoma" panose="020B0604030504040204" pitchFamily="34" charset="0"/>
              </a:rPr>
              <a:t>	E.g. </a:t>
            </a: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CH</a:t>
            </a:r>
            <a:r>
              <a:rPr lang="en-US" sz="280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3</a:t>
            </a: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-OH (alcohol)</a:t>
            </a:r>
          </a:p>
          <a:p>
            <a:pPr defTabSz="914400">
              <a:lnSpc>
                <a:spcPct val="150000"/>
              </a:lnSpc>
            </a:pPr>
            <a:r>
              <a:rPr lang="en-US" sz="2800" b="1" kern="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CH</a:t>
            </a:r>
            <a:r>
              <a:rPr lang="en-US" sz="280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3</a:t>
            </a: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-CHO (Aldehyde)</a:t>
            </a:r>
          </a:p>
          <a:p>
            <a:pPr defTabSz="914400">
              <a:lnSpc>
                <a:spcPct val="150000"/>
              </a:lnSpc>
            </a:pPr>
            <a:r>
              <a:rPr lang="en-US" sz="2800" b="1" kern="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CH</a:t>
            </a:r>
            <a:r>
              <a:rPr lang="en-US" sz="280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3</a:t>
            </a: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-CO-CH</a:t>
            </a:r>
            <a:r>
              <a:rPr lang="en-US" sz="280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3 </a:t>
            </a: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(Ketone)</a:t>
            </a:r>
          </a:p>
          <a:p>
            <a:pPr defTabSz="914400">
              <a:lnSpc>
                <a:spcPct val="150000"/>
              </a:lnSpc>
            </a:pP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		CH</a:t>
            </a:r>
            <a:r>
              <a:rPr lang="en-US" sz="280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3</a:t>
            </a: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-COOH (Carboxylic acid)</a:t>
            </a:r>
          </a:p>
          <a:p>
            <a:pPr defTabSz="914400">
              <a:lnSpc>
                <a:spcPct val="150000"/>
              </a:lnSpc>
            </a:pP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		CH</a:t>
            </a:r>
            <a:r>
              <a:rPr lang="en-US" sz="280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3</a:t>
            </a: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-SH (Thiol)</a:t>
            </a:r>
          </a:p>
          <a:p>
            <a:pPr defTabSz="914400">
              <a:lnSpc>
                <a:spcPct val="150000"/>
              </a:lnSpc>
            </a:pP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		CH</a:t>
            </a:r>
            <a:r>
              <a:rPr lang="en-US" sz="280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3</a:t>
            </a: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-CN (Cyanide)</a:t>
            </a:r>
          </a:p>
          <a:p>
            <a:pPr defTabSz="914400">
              <a:lnSpc>
                <a:spcPct val="150000"/>
              </a:lnSpc>
            </a:pP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		CH</a:t>
            </a:r>
            <a:r>
              <a:rPr lang="en-US" sz="280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3</a:t>
            </a: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NC (Isocyanide)</a:t>
            </a:r>
            <a:endParaRPr lang="en-IN" sz="2800" kern="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835933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A8C9515-D459-CE51-DB08-20E2955FEB5B}"/>
              </a:ext>
            </a:extLst>
          </p:cNvPr>
          <p:cNvSpPr>
            <a:spLocks noGrp="1"/>
          </p:cNvSpPr>
          <p:nvPr>
            <p:ph type="title"/>
          </p:nvPr>
        </p:nvSpPr>
        <p:spPr>
          <a:xfrm>
            <a:off x="1014527" y="399824"/>
            <a:ext cx="5491110" cy="631700"/>
          </a:xfrm>
        </p:spPr>
        <p:txBody>
          <a:bodyPr>
            <a:normAutofit/>
          </a:bodyPr>
          <a:lstStyle/>
          <a:p>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HOMOLOGOUS SERIES</a:t>
            </a:r>
            <a:endParaRPr lang="en-IN" sz="32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sp>
        <p:nvSpPr>
          <p:cNvPr id="4" name="Content Placeholder 2">
            <a:extLst>
              <a:ext uri="{FF2B5EF4-FFF2-40B4-BE49-F238E27FC236}">
                <a16:creationId xmlns:a16="http://schemas.microsoft.com/office/drawing/2014/main" id="{77E0A6B5-3B4A-27BB-2EDD-7A0A416A055A}"/>
              </a:ext>
            </a:extLst>
          </p:cNvPr>
          <p:cNvSpPr txBox="1">
            <a:spLocks/>
          </p:cNvSpPr>
          <p:nvPr/>
        </p:nvSpPr>
        <p:spPr>
          <a:xfrm>
            <a:off x="989481" y="1147762"/>
            <a:ext cx="10400104" cy="5080289"/>
          </a:xfrm>
          <a:prstGeom prst="rect">
            <a:avLst/>
          </a:prstGeom>
        </p:spPr>
        <p:txBody>
          <a:bodyPr wrap="square" lIns="0" tIns="0" rIns="0" bIns="0">
            <a:normAutofit fontScale="85000" lnSpcReduction="10000"/>
          </a:bodyPr>
          <a:lstStyle>
            <a:lvl1pPr marL="0">
              <a:defRPr b="0" i="0">
                <a:solidFill>
                  <a:schemeClr val="tx1"/>
                </a:solidFill>
                <a:latin typeface="+mn-lt"/>
                <a:ea typeface="+mn-ea"/>
                <a:cs typeface="+mn-cs"/>
              </a:defRPr>
            </a:lvl1pPr>
            <a:lvl2pPr marL="412943">
              <a:defRPr>
                <a:latin typeface="+mn-lt"/>
                <a:ea typeface="+mn-ea"/>
                <a:cs typeface="+mn-cs"/>
              </a:defRPr>
            </a:lvl2pPr>
            <a:lvl3pPr marL="825886">
              <a:defRPr>
                <a:latin typeface="+mn-lt"/>
                <a:ea typeface="+mn-ea"/>
                <a:cs typeface="+mn-cs"/>
              </a:defRPr>
            </a:lvl3pPr>
            <a:lvl4pPr marL="1238829">
              <a:defRPr>
                <a:latin typeface="+mn-lt"/>
                <a:ea typeface="+mn-ea"/>
                <a:cs typeface="+mn-cs"/>
              </a:defRPr>
            </a:lvl4pPr>
            <a:lvl5pPr marL="1651772">
              <a:defRPr>
                <a:latin typeface="+mn-lt"/>
                <a:ea typeface="+mn-ea"/>
                <a:cs typeface="+mn-cs"/>
              </a:defRPr>
            </a:lvl5pPr>
            <a:lvl6pPr marL="2064715">
              <a:defRPr>
                <a:latin typeface="+mn-lt"/>
                <a:ea typeface="+mn-ea"/>
                <a:cs typeface="+mn-cs"/>
              </a:defRPr>
            </a:lvl6pPr>
            <a:lvl7pPr marL="2477658">
              <a:defRPr>
                <a:latin typeface="+mn-lt"/>
                <a:ea typeface="+mn-ea"/>
                <a:cs typeface="+mn-cs"/>
              </a:defRPr>
            </a:lvl7pPr>
            <a:lvl8pPr marL="2890601">
              <a:defRPr>
                <a:latin typeface="+mn-lt"/>
                <a:ea typeface="+mn-ea"/>
                <a:cs typeface="+mn-cs"/>
              </a:defRPr>
            </a:lvl8pPr>
            <a:lvl9pPr marL="3303544">
              <a:defRPr>
                <a:latin typeface="+mn-lt"/>
                <a:ea typeface="+mn-ea"/>
                <a:cs typeface="+mn-cs"/>
              </a:defRPr>
            </a:lvl9pPr>
          </a:lstStyle>
          <a:p>
            <a:pPr algn="just" defTabSz="365125">
              <a:lnSpc>
                <a:spcPct val="150000"/>
              </a:lnSpc>
              <a:buFont typeface="Wingdings" panose="05000000000000000000" pitchFamily="2" charset="2"/>
              <a:buChar char="Ø"/>
            </a:pP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 A group or series of organic compound containing a characteristic 	functional group.</a:t>
            </a:r>
          </a:p>
          <a:p>
            <a:pPr defTabSz="914400">
              <a:lnSpc>
                <a:spcPct val="150000"/>
              </a:lnSpc>
              <a:buFont typeface="Wingdings" panose="05000000000000000000" pitchFamily="2" charset="2"/>
              <a:buChar char="Ø"/>
            </a:pP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 General molecular formula</a:t>
            </a:r>
          </a:p>
          <a:p>
            <a:pPr defTabSz="914400">
              <a:lnSpc>
                <a:spcPct val="150000"/>
              </a:lnSpc>
              <a:buFont typeface="Wingdings" panose="05000000000000000000" pitchFamily="2" charset="2"/>
              <a:buChar char="Ø"/>
            </a:pP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 Difference b/w two consecutive members are CH</a:t>
            </a:r>
            <a:r>
              <a:rPr lang="en-US" sz="280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2</a:t>
            </a: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 group.</a:t>
            </a:r>
          </a:p>
          <a:p>
            <a:pPr defTabSz="914400">
              <a:lnSpc>
                <a:spcPct val="150000"/>
              </a:lnSpc>
            </a:pP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	E.g.	CH</a:t>
            </a:r>
            <a:r>
              <a:rPr lang="en-US" sz="280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3</a:t>
            </a: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-OH</a:t>
            </a:r>
          </a:p>
          <a:p>
            <a:pPr defTabSz="914400">
              <a:lnSpc>
                <a:spcPct val="150000"/>
              </a:lnSpc>
            </a:pP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		CH</a:t>
            </a:r>
            <a:r>
              <a:rPr lang="en-US" sz="280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3</a:t>
            </a: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-CH</a:t>
            </a:r>
            <a:r>
              <a:rPr lang="en-US" sz="280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2</a:t>
            </a: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-OH</a:t>
            </a:r>
          </a:p>
          <a:p>
            <a:pPr defTabSz="914400">
              <a:lnSpc>
                <a:spcPct val="150000"/>
              </a:lnSpc>
            </a:pP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		CH</a:t>
            </a:r>
            <a:r>
              <a:rPr lang="en-US" sz="280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3</a:t>
            </a: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-CHO</a:t>
            </a:r>
          </a:p>
          <a:p>
            <a:pPr defTabSz="914400">
              <a:lnSpc>
                <a:spcPct val="150000"/>
              </a:lnSpc>
            </a:pP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		CH</a:t>
            </a:r>
            <a:r>
              <a:rPr lang="en-US" sz="280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3</a:t>
            </a: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-CH</a:t>
            </a:r>
            <a:r>
              <a:rPr lang="en-US" sz="280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2</a:t>
            </a: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-CHO</a:t>
            </a:r>
          </a:p>
          <a:p>
            <a:pPr defTabSz="914400">
              <a:lnSpc>
                <a:spcPct val="150000"/>
              </a:lnSpc>
            </a:pP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		CH</a:t>
            </a:r>
            <a:r>
              <a:rPr lang="en-US" sz="280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3</a:t>
            </a: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-CO-CH</a:t>
            </a:r>
            <a:r>
              <a:rPr lang="en-US" sz="280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3</a:t>
            </a:r>
            <a:endPar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defTabSz="914400">
              <a:lnSpc>
                <a:spcPct val="150000"/>
              </a:lnSpc>
            </a:pP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		CH</a:t>
            </a:r>
            <a:r>
              <a:rPr lang="en-US" sz="280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3</a:t>
            </a: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-CO-CH</a:t>
            </a:r>
            <a:r>
              <a:rPr lang="en-US" sz="280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2</a:t>
            </a: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-CH</a:t>
            </a:r>
            <a:r>
              <a:rPr lang="en-US" sz="2800" kern="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3</a:t>
            </a:r>
            <a:endParaRPr lang="en-IN" sz="2800" kern="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3561656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9DDF6CF-71BC-B796-EE92-13F9BF29EA8B}"/>
              </a:ext>
            </a:extLst>
          </p:cNvPr>
          <p:cNvSpPr txBox="1"/>
          <p:nvPr/>
        </p:nvSpPr>
        <p:spPr>
          <a:xfrm>
            <a:off x="910431" y="995362"/>
            <a:ext cx="9677400" cy="4777142"/>
          </a:xfrm>
          <a:prstGeom prst="rect">
            <a:avLst/>
          </a:prstGeom>
          <a:noFill/>
        </p:spPr>
        <p:txBody>
          <a:bodyPr wrap="square">
            <a:spAutoFit/>
          </a:bodyPr>
          <a:lstStyle/>
          <a:p>
            <a:pPr marR="0" lvl="0">
              <a:lnSpc>
                <a:spcPct val="107000"/>
              </a:lnSpc>
              <a:spcBef>
                <a:spcPts val="0"/>
              </a:spcBef>
              <a:spcAft>
                <a:spcPts val="0"/>
              </a:spcAft>
            </a:pPr>
            <a:r>
              <a:rPr lang="en-US"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11.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General formula of alkyne is </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50000"/>
              </a:lnSpc>
              <a:spcBef>
                <a:spcPts val="0"/>
              </a:spcBef>
              <a:spcAft>
                <a:spcPts val="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1. C</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n</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H</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2n+2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2. C</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n</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H</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2n</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3. C</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n</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H</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2n-2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4. </a:t>
            </a:r>
            <a:r>
              <a:rPr lang="en-US" sz="2400" kern="100" dirty="0" err="1">
                <a:solidFill>
                  <a:schemeClr val="bg1"/>
                </a:solidFill>
                <a:effectLst/>
                <a:latin typeface="Tahoma" panose="020B0604030504040204" pitchFamily="34" charset="0"/>
                <a:ea typeface="Calibri" panose="020F0502020204030204" pitchFamily="34" charset="0"/>
                <a:cs typeface="Times New Roman" panose="02020603050405020304" pitchFamily="18" charset="0"/>
              </a:rPr>
              <a:t>C</a:t>
            </a:r>
            <a:r>
              <a:rPr lang="en-US" sz="2400" kern="100" baseline="-25000" dirty="0" err="1">
                <a:solidFill>
                  <a:schemeClr val="bg1"/>
                </a:solidFill>
                <a:effectLst/>
                <a:latin typeface="Tahoma" panose="020B0604030504040204" pitchFamily="34" charset="0"/>
                <a:ea typeface="Calibri" panose="020F0502020204030204" pitchFamily="34" charset="0"/>
                <a:cs typeface="Times New Roman" panose="02020603050405020304" pitchFamily="18" charset="0"/>
              </a:rPr>
              <a:t>n</a:t>
            </a:r>
            <a:r>
              <a:rPr lang="en-US" sz="2400" kern="100" dirty="0" err="1">
                <a:solidFill>
                  <a:schemeClr val="bg1"/>
                </a:solidFill>
                <a:effectLst/>
                <a:latin typeface="Tahoma" panose="020B0604030504040204" pitchFamily="34" charset="0"/>
                <a:ea typeface="Calibri" panose="020F0502020204030204" pitchFamily="34" charset="0"/>
                <a:cs typeface="Times New Roman" panose="02020603050405020304" pitchFamily="18" charset="0"/>
              </a:rPr>
              <a:t>H</a:t>
            </a:r>
            <a:r>
              <a:rPr lang="en-US" sz="2400" kern="100" baseline="-25000" dirty="0" err="1">
                <a:solidFill>
                  <a:schemeClr val="bg1"/>
                </a:solidFill>
                <a:effectLst/>
                <a:latin typeface="Tahoma" panose="020B0604030504040204" pitchFamily="34" charset="0"/>
                <a:ea typeface="Calibri" panose="020F0502020204030204" pitchFamily="34" charset="0"/>
                <a:cs typeface="Times New Roman" panose="02020603050405020304" pitchFamily="18" charset="0"/>
              </a:rPr>
              <a:t>n</a:t>
            </a:r>
            <a:endPar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L="228600" marR="0">
              <a:lnSpc>
                <a:spcPct val="150000"/>
              </a:lnSpc>
              <a:spcBef>
                <a:spcPts val="0"/>
              </a:spcBef>
              <a:spcAft>
                <a:spcPts val="0"/>
              </a:spcAft>
            </a:pP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en-US"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12.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General formula of alkene and alkane are </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07000"/>
              </a:lnSpc>
              <a:spcBef>
                <a:spcPts val="0"/>
              </a:spcBef>
              <a:spcAft>
                <a:spcPts val="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1. C</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n</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H</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2n</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and C</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n</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H</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2n+1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 C</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n</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H</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2n</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and C</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n</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H</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2n+2</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p>
          <a:p>
            <a:pPr marL="228600" marR="0">
              <a:lnSpc>
                <a:spcPct val="107000"/>
              </a:lnSpc>
              <a:spcBef>
                <a:spcPts val="0"/>
              </a:spcBef>
              <a:spcAft>
                <a:spcPts val="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3. C</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n</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H</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2n-1</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and C</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n</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H</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2n</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50000"/>
              </a:lnSpc>
              <a:spcBef>
                <a:spcPts val="0"/>
              </a:spcBef>
              <a:spcAft>
                <a:spcPts val="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4. C</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n</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H</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2n-1</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and C</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n</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H</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2n+2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p>
          <a:p>
            <a:pPr marL="228600" marR="0">
              <a:lnSpc>
                <a:spcPct val="150000"/>
              </a:lnSpc>
              <a:spcBef>
                <a:spcPts val="0"/>
              </a:spcBef>
              <a:spcAft>
                <a:spcPts val="0"/>
              </a:spcAft>
            </a:pP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en-US"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13.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General formula of paraffin is </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50000"/>
              </a:lnSpc>
              <a:spcBef>
                <a:spcPts val="0"/>
              </a:spcBef>
              <a:spcAft>
                <a:spcPts val="80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1.	C</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n</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H</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2n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2. C</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n</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H</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2n-2</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3. C</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n</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H</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2n+2</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4. C</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2n</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H</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2n</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943998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124FF58-2B74-D18D-060E-8BEB953F25CC}"/>
              </a:ext>
            </a:extLst>
          </p:cNvPr>
          <p:cNvSpPr>
            <a:spLocks noGrp="1"/>
          </p:cNvSpPr>
          <p:nvPr>
            <p:ph type="title"/>
          </p:nvPr>
        </p:nvSpPr>
        <p:spPr>
          <a:xfrm>
            <a:off x="1291431" y="690562"/>
            <a:ext cx="9296400" cy="724690"/>
          </a:xfrm>
        </p:spPr>
        <p:txBody>
          <a:bodyPr>
            <a:normAutofit/>
          </a:bodyPr>
          <a:lstStyle/>
          <a:p>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NOMENCLATURE OF ORGANIC COMPOUNDS</a:t>
            </a:r>
            <a:endParaRPr lang="en-IN" sz="32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sp>
        <p:nvSpPr>
          <p:cNvPr id="7" name="Content Placeholder 2">
            <a:extLst>
              <a:ext uri="{FF2B5EF4-FFF2-40B4-BE49-F238E27FC236}">
                <a16:creationId xmlns:a16="http://schemas.microsoft.com/office/drawing/2014/main" id="{27D2EC4A-78FA-53DB-FA93-8C27D9936860}"/>
              </a:ext>
            </a:extLst>
          </p:cNvPr>
          <p:cNvSpPr txBox="1">
            <a:spLocks/>
          </p:cNvSpPr>
          <p:nvPr/>
        </p:nvSpPr>
        <p:spPr>
          <a:xfrm>
            <a:off x="1306917" y="1604962"/>
            <a:ext cx="7354132" cy="2817536"/>
          </a:xfrm>
          <a:prstGeom prst="rect">
            <a:avLst/>
          </a:prstGeom>
        </p:spPr>
        <p:txBody>
          <a:bodyPr wrap="square" lIns="0" tIns="0" rIns="0" bIns="0">
            <a:normAutofit fontScale="92500" lnSpcReduction="10000"/>
          </a:bodyPr>
          <a:lstStyle>
            <a:lvl1pPr marL="0">
              <a:defRPr b="0" i="0">
                <a:solidFill>
                  <a:schemeClr val="tx1"/>
                </a:solidFill>
                <a:latin typeface="+mn-lt"/>
                <a:ea typeface="+mn-ea"/>
                <a:cs typeface="+mn-cs"/>
              </a:defRPr>
            </a:lvl1pPr>
            <a:lvl2pPr marL="412943">
              <a:defRPr>
                <a:latin typeface="+mn-lt"/>
                <a:ea typeface="+mn-ea"/>
                <a:cs typeface="+mn-cs"/>
              </a:defRPr>
            </a:lvl2pPr>
            <a:lvl3pPr marL="825886">
              <a:defRPr>
                <a:latin typeface="+mn-lt"/>
                <a:ea typeface="+mn-ea"/>
                <a:cs typeface="+mn-cs"/>
              </a:defRPr>
            </a:lvl3pPr>
            <a:lvl4pPr marL="1238829">
              <a:defRPr>
                <a:latin typeface="+mn-lt"/>
                <a:ea typeface="+mn-ea"/>
                <a:cs typeface="+mn-cs"/>
              </a:defRPr>
            </a:lvl4pPr>
            <a:lvl5pPr marL="1651772">
              <a:defRPr>
                <a:latin typeface="+mn-lt"/>
                <a:ea typeface="+mn-ea"/>
                <a:cs typeface="+mn-cs"/>
              </a:defRPr>
            </a:lvl5pPr>
            <a:lvl6pPr marL="2064715">
              <a:defRPr>
                <a:latin typeface="+mn-lt"/>
                <a:ea typeface="+mn-ea"/>
                <a:cs typeface="+mn-cs"/>
              </a:defRPr>
            </a:lvl6pPr>
            <a:lvl7pPr marL="2477658">
              <a:defRPr>
                <a:latin typeface="+mn-lt"/>
                <a:ea typeface="+mn-ea"/>
                <a:cs typeface="+mn-cs"/>
              </a:defRPr>
            </a:lvl7pPr>
            <a:lvl8pPr marL="2890601">
              <a:defRPr>
                <a:latin typeface="+mn-lt"/>
                <a:ea typeface="+mn-ea"/>
                <a:cs typeface="+mn-cs"/>
              </a:defRPr>
            </a:lvl8pPr>
            <a:lvl9pPr marL="3303544">
              <a:defRPr>
                <a:latin typeface="+mn-lt"/>
                <a:ea typeface="+mn-ea"/>
                <a:cs typeface="+mn-cs"/>
              </a:defRPr>
            </a:lvl9pPr>
          </a:lstStyle>
          <a:p>
            <a:pPr marL="457200" indent="-457200" defTabSz="914400">
              <a:lnSpc>
                <a:spcPct val="150000"/>
              </a:lnSpc>
              <a:buFont typeface="Arial" panose="020B0604020202020204" pitchFamily="34" charset="0"/>
              <a:buChar char="•"/>
            </a:pP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Introduced by IUPAC</a:t>
            </a:r>
          </a:p>
          <a:p>
            <a:pPr marL="457200" indent="-457200" defTabSz="914400">
              <a:lnSpc>
                <a:spcPct val="150000"/>
              </a:lnSpc>
              <a:buFont typeface="Arial" panose="020B0604020202020204" pitchFamily="34" charset="0"/>
              <a:buChar char="•"/>
            </a:pP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IUPAC names usually consist of three parts </a:t>
            </a:r>
          </a:p>
          <a:p>
            <a:pPr marL="445450" lvl="1" defTabSz="914400">
              <a:lnSpc>
                <a:spcPct val="150000"/>
              </a:lnSpc>
            </a:pPr>
            <a:r>
              <a:rPr lang="en-US" sz="2800" kern="0" dirty="0" err="1">
                <a:solidFill>
                  <a:schemeClr val="bg1"/>
                </a:solidFill>
                <a:latin typeface="Tahoma" panose="020B0604030504040204" pitchFamily="34" charset="0"/>
                <a:ea typeface="Tahoma" panose="020B0604030504040204" pitchFamily="34" charset="0"/>
                <a:cs typeface="Tahoma" panose="020B0604030504040204" pitchFamily="34" charset="0"/>
              </a:rPr>
              <a:t>ie</a:t>
            </a: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 		1. Root word</a:t>
            </a:r>
          </a:p>
          <a:p>
            <a:pPr marL="445450" lvl="1" defTabSz="914400">
              <a:lnSpc>
                <a:spcPct val="150000"/>
              </a:lnSpc>
            </a:pP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		2. Suffix</a:t>
            </a:r>
          </a:p>
          <a:p>
            <a:pPr marL="445450" lvl="1" defTabSz="914400">
              <a:lnSpc>
                <a:spcPct val="150000"/>
              </a:lnSpc>
            </a:pPr>
            <a:r>
              <a:rPr lang="en-US" sz="2800" kern="0" dirty="0">
                <a:solidFill>
                  <a:schemeClr val="bg1"/>
                </a:solidFill>
                <a:latin typeface="Tahoma" panose="020B0604030504040204" pitchFamily="34" charset="0"/>
                <a:ea typeface="Tahoma" panose="020B0604030504040204" pitchFamily="34" charset="0"/>
                <a:cs typeface="Tahoma" panose="020B0604030504040204" pitchFamily="34" charset="0"/>
              </a:rPr>
              <a:t>		3. Prefix</a:t>
            </a:r>
            <a:endParaRPr lang="en-IN" sz="2800" kern="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540771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72919" y="403071"/>
            <a:ext cx="2282623" cy="400175"/>
          </a:xfrm>
          <a:prstGeom prst="rect">
            <a:avLst/>
          </a:prstGeom>
        </p:spPr>
        <p:txBody>
          <a:bodyPr vert="horz" wrap="square" lIns="0" tIns="10897" rIns="0" bIns="0" rtlCol="0">
            <a:spAutoFit/>
          </a:bodyPr>
          <a:lstStyle/>
          <a:p>
            <a:pPr marL="11471">
              <a:spcBef>
                <a:spcPts val="86"/>
              </a:spcBef>
            </a:pPr>
            <a:r>
              <a:rPr b="1" spc="-5" dirty="0">
                <a:solidFill>
                  <a:srgbClr val="00B050"/>
                </a:solidFill>
              </a:rPr>
              <a:t>1.</a:t>
            </a:r>
            <a:r>
              <a:rPr b="1" spc="-27" dirty="0">
                <a:solidFill>
                  <a:srgbClr val="00B050"/>
                </a:solidFill>
              </a:rPr>
              <a:t> </a:t>
            </a:r>
            <a:r>
              <a:rPr b="1" spc="-5" dirty="0">
                <a:solidFill>
                  <a:srgbClr val="00B050"/>
                </a:solidFill>
              </a:rPr>
              <a:t>Root</a:t>
            </a:r>
            <a:r>
              <a:rPr b="1" spc="-32" dirty="0">
                <a:solidFill>
                  <a:srgbClr val="00B050"/>
                </a:solidFill>
              </a:rPr>
              <a:t> </a:t>
            </a:r>
            <a:r>
              <a:rPr b="1" spc="-5" dirty="0">
                <a:solidFill>
                  <a:srgbClr val="00B050"/>
                </a:solidFill>
              </a:rPr>
              <a:t>Word</a:t>
            </a:r>
          </a:p>
        </p:txBody>
      </p:sp>
      <p:sp>
        <p:nvSpPr>
          <p:cNvPr id="3" name="object 3"/>
          <p:cNvSpPr txBox="1"/>
          <p:nvPr/>
        </p:nvSpPr>
        <p:spPr>
          <a:xfrm>
            <a:off x="1901031" y="995362"/>
            <a:ext cx="7006160" cy="400213"/>
          </a:xfrm>
          <a:prstGeom prst="rect">
            <a:avLst/>
          </a:prstGeom>
        </p:spPr>
        <p:txBody>
          <a:bodyPr vert="horz" wrap="square" lIns="0" tIns="10897" rIns="0" bIns="0" rtlCol="0">
            <a:spAutoFit/>
          </a:bodyPr>
          <a:lstStyle/>
          <a:p>
            <a:pPr marL="11471">
              <a:spcBef>
                <a:spcPts val="86"/>
              </a:spcBef>
            </a:pPr>
            <a:r>
              <a:rPr sz="2529" spc="-5" dirty="0">
                <a:solidFill>
                  <a:srgbClr val="FFFFFF"/>
                </a:solidFill>
                <a:latin typeface="Tahoma"/>
                <a:cs typeface="Tahoma"/>
              </a:rPr>
              <a:t>It</a:t>
            </a:r>
            <a:r>
              <a:rPr sz="2529" dirty="0">
                <a:solidFill>
                  <a:srgbClr val="FFFFFF"/>
                </a:solidFill>
                <a:latin typeface="Tahoma"/>
                <a:cs typeface="Tahoma"/>
              </a:rPr>
              <a:t> </a:t>
            </a:r>
            <a:r>
              <a:rPr sz="2529" spc="-5" dirty="0">
                <a:solidFill>
                  <a:srgbClr val="FFFFFF"/>
                </a:solidFill>
                <a:latin typeface="Tahoma"/>
                <a:cs typeface="Tahoma"/>
              </a:rPr>
              <a:t>represent</a:t>
            </a:r>
            <a:r>
              <a:rPr sz="2529" spc="5" dirty="0">
                <a:solidFill>
                  <a:srgbClr val="FFFFFF"/>
                </a:solidFill>
                <a:latin typeface="Tahoma"/>
                <a:cs typeface="Tahoma"/>
              </a:rPr>
              <a:t> </a:t>
            </a:r>
            <a:r>
              <a:rPr sz="2529" spc="-5" dirty="0">
                <a:solidFill>
                  <a:srgbClr val="FFFFFF"/>
                </a:solidFill>
                <a:latin typeface="Tahoma"/>
                <a:cs typeface="Tahoma"/>
              </a:rPr>
              <a:t>number</a:t>
            </a:r>
            <a:r>
              <a:rPr sz="2529" dirty="0">
                <a:solidFill>
                  <a:srgbClr val="FFFFFF"/>
                </a:solidFill>
                <a:latin typeface="Tahoma"/>
                <a:cs typeface="Tahoma"/>
              </a:rPr>
              <a:t> </a:t>
            </a:r>
            <a:r>
              <a:rPr sz="2529" spc="-5" dirty="0">
                <a:solidFill>
                  <a:srgbClr val="FFFFFF"/>
                </a:solidFill>
                <a:latin typeface="Tahoma"/>
                <a:cs typeface="Tahoma"/>
              </a:rPr>
              <a:t>of</a:t>
            </a:r>
            <a:r>
              <a:rPr sz="2529" dirty="0">
                <a:solidFill>
                  <a:srgbClr val="FFFFFF"/>
                </a:solidFill>
                <a:latin typeface="Tahoma"/>
                <a:cs typeface="Tahoma"/>
              </a:rPr>
              <a:t> </a:t>
            </a:r>
            <a:r>
              <a:rPr sz="2529" spc="-5" dirty="0">
                <a:solidFill>
                  <a:srgbClr val="FFFFFF"/>
                </a:solidFill>
                <a:latin typeface="Tahoma"/>
                <a:cs typeface="Tahoma"/>
              </a:rPr>
              <a:t>carbon</a:t>
            </a:r>
            <a:r>
              <a:rPr sz="2529" spc="5" dirty="0">
                <a:solidFill>
                  <a:srgbClr val="FFFFFF"/>
                </a:solidFill>
                <a:latin typeface="Tahoma"/>
                <a:cs typeface="Tahoma"/>
              </a:rPr>
              <a:t> </a:t>
            </a:r>
            <a:r>
              <a:rPr sz="2529" spc="-5" dirty="0">
                <a:solidFill>
                  <a:srgbClr val="FFFFFF"/>
                </a:solidFill>
                <a:latin typeface="Tahoma"/>
                <a:cs typeface="Tahoma"/>
              </a:rPr>
              <a:t>atom</a:t>
            </a:r>
            <a:r>
              <a:rPr sz="2529" spc="5" dirty="0">
                <a:solidFill>
                  <a:srgbClr val="FFFFFF"/>
                </a:solidFill>
                <a:latin typeface="Tahoma"/>
                <a:cs typeface="Tahoma"/>
              </a:rPr>
              <a:t> </a:t>
            </a:r>
            <a:r>
              <a:rPr sz="2529" spc="-5" dirty="0">
                <a:solidFill>
                  <a:srgbClr val="FFFFFF"/>
                </a:solidFill>
                <a:latin typeface="Tahoma"/>
                <a:cs typeface="Tahoma"/>
              </a:rPr>
              <a:t>in</a:t>
            </a:r>
            <a:r>
              <a:rPr sz="2529" spc="5" dirty="0">
                <a:solidFill>
                  <a:srgbClr val="FFFFFF"/>
                </a:solidFill>
                <a:latin typeface="Tahoma"/>
                <a:cs typeface="Tahoma"/>
              </a:rPr>
              <a:t> </a:t>
            </a:r>
            <a:r>
              <a:rPr sz="2529" spc="-9" dirty="0">
                <a:solidFill>
                  <a:srgbClr val="FFFFFF"/>
                </a:solidFill>
                <a:latin typeface="Tahoma"/>
                <a:cs typeface="Tahoma"/>
              </a:rPr>
              <a:t>the</a:t>
            </a:r>
            <a:r>
              <a:rPr sz="2529" spc="5" dirty="0">
                <a:solidFill>
                  <a:srgbClr val="FFFFFF"/>
                </a:solidFill>
                <a:latin typeface="Tahoma"/>
                <a:cs typeface="Tahoma"/>
              </a:rPr>
              <a:t> </a:t>
            </a:r>
            <a:r>
              <a:rPr sz="2529" dirty="0">
                <a:solidFill>
                  <a:srgbClr val="FFFFFF"/>
                </a:solidFill>
                <a:latin typeface="Tahoma"/>
                <a:cs typeface="Tahoma"/>
              </a:rPr>
              <a:t>chain.</a:t>
            </a:r>
            <a:endParaRPr sz="2529" dirty="0">
              <a:latin typeface="Tahoma"/>
              <a:cs typeface="Tahoma"/>
            </a:endParaRPr>
          </a:p>
        </p:txBody>
      </p:sp>
      <p:graphicFrame>
        <p:nvGraphicFramePr>
          <p:cNvPr id="4" name="object 4"/>
          <p:cNvGraphicFramePr>
            <a:graphicFrameLocks noGrp="1"/>
          </p:cNvGraphicFramePr>
          <p:nvPr>
            <p:extLst>
              <p:ext uri="{D42A27DB-BD31-4B8C-83A1-F6EECF244321}">
                <p14:modId xmlns:p14="http://schemas.microsoft.com/office/powerpoint/2010/main" val="3033151630"/>
              </p:ext>
            </p:extLst>
          </p:nvPr>
        </p:nvGraphicFramePr>
        <p:xfrm>
          <a:off x="1977231" y="1765907"/>
          <a:ext cx="7006160" cy="4820041"/>
        </p:xfrm>
        <a:graphic>
          <a:graphicData uri="http://schemas.openxmlformats.org/drawingml/2006/table">
            <a:tbl>
              <a:tblPr firstRow="1" bandRow="1">
                <a:tableStyleId>{638B1855-1B75-4FBE-930C-398BA8C253C6}</a:tableStyleId>
              </a:tblPr>
              <a:tblGrid>
                <a:gridCol w="2969427">
                  <a:extLst>
                    <a:ext uri="{9D8B030D-6E8A-4147-A177-3AD203B41FA5}">
                      <a16:colId xmlns:a16="http://schemas.microsoft.com/office/drawing/2014/main" val="20000"/>
                    </a:ext>
                  </a:extLst>
                </a:gridCol>
                <a:gridCol w="4036733">
                  <a:extLst>
                    <a:ext uri="{9D8B030D-6E8A-4147-A177-3AD203B41FA5}">
                      <a16:colId xmlns:a16="http://schemas.microsoft.com/office/drawing/2014/main" val="20001"/>
                    </a:ext>
                  </a:extLst>
                </a:gridCol>
              </a:tblGrid>
              <a:tr h="434453">
                <a:tc>
                  <a:txBody>
                    <a:bodyPr/>
                    <a:lstStyle/>
                    <a:p>
                      <a:pPr algn="ctr">
                        <a:lnSpc>
                          <a:spcPts val="3300"/>
                        </a:lnSpc>
                        <a:spcBef>
                          <a:spcPts val="30"/>
                        </a:spcBef>
                      </a:pPr>
                      <a:r>
                        <a:rPr sz="2500" spc="-5" dirty="0">
                          <a:solidFill>
                            <a:srgbClr val="FFFFFF"/>
                          </a:solidFill>
                        </a:rPr>
                        <a:t>Number</a:t>
                      </a:r>
                      <a:r>
                        <a:rPr sz="2500" spc="-15" dirty="0">
                          <a:solidFill>
                            <a:srgbClr val="FFFFFF"/>
                          </a:solidFill>
                        </a:rPr>
                        <a:t> </a:t>
                      </a:r>
                      <a:r>
                        <a:rPr sz="2500" spc="-5" dirty="0">
                          <a:solidFill>
                            <a:srgbClr val="FFFFFF"/>
                          </a:solidFill>
                        </a:rPr>
                        <a:t>of</a:t>
                      </a:r>
                      <a:r>
                        <a:rPr sz="2500" spc="-20" dirty="0">
                          <a:solidFill>
                            <a:srgbClr val="FFFFFF"/>
                          </a:solidFill>
                        </a:rPr>
                        <a:t> </a:t>
                      </a:r>
                      <a:r>
                        <a:rPr sz="2500" spc="-5" dirty="0">
                          <a:solidFill>
                            <a:srgbClr val="FFFFFF"/>
                          </a:solidFill>
                        </a:rPr>
                        <a:t>`C’</a:t>
                      </a:r>
                      <a:r>
                        <a:rPr sz="2500" spc="-25" dirty="0">
                          <a:solidFill>
                            <a:srgbClr val="FFFFFF"/>
                          </a:solidFill>
                        </a:rPr>
                        <a:t> </a:t>
                      </a:r>
                      <a:r>
                        <a:rPr sz="2500" dirty="0">
                          <a:solidFill>
                            <a:srgbClr val="FFFFFF"/>
                          </a:solidFill>
                        </a:rPr>
                        <a:t>atom</a:t>
                      </a:r>
                      <a:endParaRPr sz="2500" dirty="0">
                        <a:latin typeface="Tahoma"/>
                        <a:cs typeface="Tahoma"/>
                      </a:endParaRPr>
                    </a:p>
                  </a:txBody>
                  <a:tcPr marL="0" marR="0" marT="3441" marB="0"/>
                </a:tc>
                <a:tc>
                  <a:txBody>
                    <a:bodyPr/>
                    <a:lstStyle/>
                    <a:p>
                      <a:pPr algn="ctr">
                        <a:lnSpc>
                          <a:spcPts val="3300"/>
                        </a:lnSpc>
                        <a:spcBef>
                          <a:spcPts val="30"/>
                        </a:spcBef>
                      </a:pPr>
                      <a:r>
                        <a:rPr sz="2500" spc="-5" dirty="0">
                          <a:solidFill>
                            <a:srgbClr val="FFFFFF"/>
                          </a:solidFill>
                        </a:rPr>
                        <a:t>Word</a:t>
                      </a:r>
                      <a:r>
                        <a:rPr sz="2500" spc="-40" dirty="0">
                          <a:solidFill>
                            <a:srgbClr val="FFFFFF"/>
                          </a:solidFill>
                        </a:rPr>
                        <a:t> </a:t>
                      </a:r>
                      <a:r>
                        <a:rPr sz="2500" spc="-5" dirty="0">
                          <a:solidFill>
                            <a:srgbClr val="FFFFFF"/>
                          </a:solidFill>
                        </a:rPr>
                        <a:t>Root</a:t>
                      </a:r>
                      <a:endParaRPr sz="2500" dirty="0">
                        <a:latin typeface="Tahoma"/>
                        <a:cs typeface="Tahoma"/>
                      </a:endParaRPr>
                    </a:p>
                  </a:txBody>
                  <a:tcPr marL="0" marR="0" marT="3441" marB="0"/>
                </a:tc>
                <a:extLst>
                  <a:ext uri="{0D108BD9-81ED-4DB2-BD59-A6C34878D82A}">
                    <a16:rowId xmlns:a16="http://schemas.microsoft.com/office/drawing/2014/main" val="10000"/>
                  </a:ext>
                </a:extLst>
              </a:tr>
              <a:tr h="439311">
                <a:tc>
                  <a:txBody>
                    <a:bodyPr/>
                    <a:lstStyle/>
                    <a:p>
                      <a:pPr marL="68580" algn="ctr">
                        <a:lnSpc>
                          <a:spcPts val="3300"/>
                        </a:lnSpc>
                        <a:spcBef>
                          <a:spcPts val="35"/>
                        </a:spcBef>
                      </a:pPr>
                      <a:r>
                        <a:rPr sz="2500" spc="-5" dirty="0">
                          <a:solidFill>
                            <a:srgbClr val="FFFFFF"/>
                          </a:solidFill>
                        </a:rPr>
                        <a:t>C</a:t>
                      </a:r>
                      <a:r>
                        <a:rPr sz="2500" spc="-5" baseline="-25000" dirty="0">
                          <a:solidFill>
                            <a:srgbClr val="FFFFFF"/>
                          </a:solidFill>
                        </a:rPr>
                        <a:t>1</a:t>
                      </a:r>
                      <a:endParaRPr sz="2500" baseline="-25000" dirty="0">
                        <a:latin typeface="Tahoma"/>
                        <a:cs typeface="Tahoma"/>
                      </a:endParaRPr>
                    </a:p>
                  </a:txBody>
                  <a:tcPr marL="0" marR="0" marT="4015" marB="0"/>
                </a:tc>
                <a:tc>
                  <a:txBody>
                    <a:bodyPr/>
                    <a:lstStyle/>
                    <a:p>
                      <a:pPr marL="68580" algn="ctr">
                        <a:lnSpc>
                          <a:spcPts val="3300"/>
                        </a:lnSpc>
                        <a:spcBef>
                          <a:spcPts val="35"/>
                        </a:spcBef>
                      </a:pPr>
                      <a:r>
                        <a:rPr sz="2500" spc="-5" dirty="0">
                          <a:solidFill>
                            <a:srgbClr val="FFFFFF"/>
                          </a:solidFill>
                        </a:rPr>
                        <a:t>Meth</a:t>
                      </a:r>
                      <a:endParaRPr sz="2500">
                        <a:latin typeface="Tahoma"/>
                        <a:cs typeface="Tahoma"/>
                      </a:endParaRPr>
                    </a:p>
                  </a:txBody>
                  <a:tcPr marL="0" marR="0" marT="4015" marB="0"/>
                </a:tc>
                <a:extLst>
                  <a:ext uri="{0D108BD9-81ED-4DB2-BD59-A6C34878D82A}">
                    <a16:rowId xmlns:a16="http://schemas.microsoft.com/office/drawing/2014/main" val="10001"/>
                  </a:ext>
                </a:extLst>
              </a:tr>
              <a:tr h="438684">
                <a:tc>
                  <a:txBody>
                    <a:bodyPr/>
                    <a:lstStyle/>
                    <a:p>
                      <a:pPr marL="68580" algn="ctr">
                        <a:lnSpc>
                          <a:spcPts val="3300"/>
                        </a:lnSpc>
                        <a:spcBef>
                          <a:spcPts val="30"/>
                        </a:spcBef>
                      </a:pPr>
                      <a:r>
                        <a:rPr sz="2500" spc="-5" dirty="0">
                          <a:solidFill>
                            <a:srgbClr val="FFFFFF"/>
                          </a:solidFill>
                        </a:rPr>
                        <a:t>C</a:t>
                      </a:r>
                      <a:r>
                        <a:rPr sz="2500" spc="-5" baseline="-25000" dirty="0">
                          <a:solidFill>
                            <a:srgbClr val="FFFFFF"/>
                          </a:solidFill>
                        </a:rPr>
                        <a:t>2</a:t>
                      </a:r>
                      <a:endParaRPr sz="2500" baseline="-25000" dirty="0">
                        <a:latin typeface="Tahoma"/>
                        <a:cs typeface="Tahoma"/>
                      </a:endParaRPr>
                    </a:p>
                  </a:txBody>
                  <a:tcPr marL="0" marR="0" marT="3441" marB="0"/>
                </a:tc>
                <a:tc>
                  <a:txBody>
                    <a:bodyPr/>
                    <a:lstStyle/>
                    <a:p>
                      <a:pPr marL="68580" algn="ctr">
                        <a:lnSpc>
                          <a:spcPts val="3300"/>
                        </a:lnSpc>
                        <a:spcBef>
                          <a:spcPts val="30"/>
                        </a:spcBef>
                      </a:pPr>
                      <a:r>
                        <a:rPr sz="2500" spc="-10" dirty="0">
                          <a:solidFill>
                            <a:srgbClr val="FFFFFF"/>
                          </a:solidFill>
                        </a:rPr>
                        <a:t>Eth</a:t>
                      </a:r>
                      <a:endParaRPr sz="2500">
                        <a:latin typeface="Tahoma"/>
                        <a:cs typeface="Tahoma"/>
                      </a:endParaRPr>
                    </a:p>
                  </a:txBody>
                  <a:tcPr marL="0" marR="0" marT="3441" marB="0"/>
                </a:tc>
                <a:extLst>
                  <a:ext uri="{0D108BD9-81ED-4DB2-BD59-A6C34878D82A}">
                    <a16:rowId xmlns:a16="http://schemas.microsoft.com/office/drawing/2014/main" val="10002"/>
                  </a:ext>
                </a:extLst>
              </a:tr>
              <a:tr h="437431">
                <a:tc>
                  <a:txBody>
                    <a:bodyPr/>
                    <a:lstStyle/>
                    <a:p>
                      <a:pPr marL="68580" algn="ctr">
                        <a:lnSpc>
                          <a:spcPts val="3300"/>
                        </a:lnSpc>
                        <a:spcBef>
                          <a:spcPts val="20"/>
                        </a:spcBef>
                      </a:pPr>
                      <a:r>
                        <a:rPr sz="2500" spc="-5" dirty="0">
                          <a:solidFill>
                            <a:srgbClr val="FFFFFF"/>
                          </a:solidFill>
                        </a:rPr>
                        <a:t>C</a:t>
                      </a:r>
                      <a:r>
                        <a:rPr sz="2500" spc="-5" baseline="-25000" dirty="0">
                          <a:solidFill>
                            <a:srgbClr val="FFFFFF"/>
                          </a:solidFill>
                        </a:rPr>
                        <a:t>3</a:t>
                      </a:r>
                      <a:endParaRPr sz="2500" baseline="-25000" dirty="0">
                        <a:latin typeface="Tahoma"/>
                        <a:cs typeface="Tahoma"/>
                      </a:endParaRPr>
                    </a:p>
                  </a:txBody>
                  <a:tcPr marL="0" marR="0" marT="2294" marB="0"/>
                </a:tc>
                <a:tc>
                  <a:txBody>
                    <a:bodyPr/>
                    <a:lstStyle/>
                    <a:p>
                      <a:pPr marL="68580" algn="ctr">
                        <a:lnSpc>
                          <a:spcPts val="3300"/>
                        </a:lnSpc>
                        <a:spcBef>
                          <a:spcPts val="20"/>
                        </a:spcBef>
                      </a:pPr>
                      <a:r>
                        <a:rPr sz="2500" spc="-10" dirty="0">
                          <a:solidFill>
                            <a:srgbClr val="FFFFFF"/>
                          </a:solidFill>
                        </a:rPr>
                        <a:t>Prop</a:t>
                      </a:r>
                      <a:endParaRPr sz="2500" dirty="0">
                        <a:latin typeface="Tahoma"/>
                        <a:cs typeface="Tahoma"/>
                      </a:endParaRPr>
                    </a:p>
                  </a:txBody>
                  <a:tcPr marL="0" marR="0" marT="2294" marB="0"/>
                </a:tc>
                <a:extLst>
                  <a:ext uri="{0D108BD9-81ED-4DB2-BD59-A6C34878D82A}">
                    <a16:rowId xmlns:a16="http://schemas.microsoft.com/office/drawing/2014/main" val="10003"/>
                  </a:ext>
                </a:extLst>
              </a:tr>
              <a:tr h="438684">
                <a:tc>
                  <a:txBody>
                    <a:bodyPr/>
                    <a:lstStyle/>
                    <a:p>
                      <a:pPr marL="68580" algn="ctr">
                        <a:lnSpc>
                          <a:spcPts val="3300"/>
                        </a:lnSpc>
                        <a:spcBef>
                          <a:spcPts val="30"/>
                        </a:spcBef>
                      </a:pPr>
                      <a:r>
                        <a:rPr sz="2500" spc="-5" dirty="0">
                          <a:solidFill>
                            <a:srgbClr val="FFFFFF"/>
                          </a:solidFill>
                        </a:rPr>
                        <a:t>C</a:t>
                      </a:r>
                      <a:r>
                        <a:rPr sz="2500" spc="-5" baseline="-25000" dirty="0">
                          <a:solidFill>
                            <a:srgbClr val="FFFFFF"/>
                          </a:solidFill>
                        </a:rPr>
                        <a:t>4</a:t>
                      </a:r>
                      <a:endParaRPr sz="2500" baseline="-25000" dirty="0">
                        <a:latin typeface="Tahoma"/>
                        <a:cs typeface="Tahoma"/>
                      </a:endParaRPr>
                    </a:p>
                  </a:txBody>
                  <a:tcPr marL="0" marR="0" marT="3441" marB="0"/>
                </a:tc>
                <a:tc>
                  <a:txBody>
                    <a:bodyPr/>
                    <a:lstStyle/>
                    <a:p>
                      <a:pPr marL="68580" algn="ctr">
                        <a:lnSpc>
                          <a:spcPts val="3300"/>
                        </a:lnSpc>
                        <a:spcBef>
                          <a:spcPts val="30"/>
                        </a:spcBef>
                      </a:pPr>
                      <a:r>
                        <a:rPr sz="2500" spc="-10" dirty="0">
                          <a:solidFill>
                            <a:srgbClr val="FFFFFF"/>
                          </a:solidFill>
                        </a:rPr>
                        <a:t>But</a:t>
                      </a:r>
                      <a:endParaRPr sz="2500">
                        <a:latin typeface="Tahoma"/>
                        <a:cs typeface="Tahoma"/>
                      </a:endParaRPr>
                    </a:p>
                  </a:txBody>
                  <a:tcPr marL="0" marR="0" marT="3441" marB="0"/>
                </a:tc>
                <a:extLst>
                  <a:ext uri="{0D108BD9-81ED-4DB2-BD59-A6C34878D82A}">
                    <a16:rowId xmlns:a16="http://schemas.microsoft.com/office/drawing/2014/main" val="10004"/>
                  </a:ext>
                </a:extLst>
              </a:tr>
              <a:tr h="439311">
                <a:tc>
                  <a:txBody>
                    <a:bodyPr/>
                    <a:lstStyle/>
                    <a:p>
                      <a:pPr marL="68580" algn="ctr">
                        <a:lnSpc>
                          <a:spcPts val="3300"/>
                        </a:lnSpc>
                        <a:spcBef>
                          <a:spcPts val="35"/>
                        </a:spcBef>
                      </a:pPr>
                      <a:r>
                        <a:rPr sz="2500" spc="-5" dirty="0">
                          <a:solidFill>
                            <a:srgbClr val="FFFFFF"/>
                          </a:solidFill>
                        </a:rPr>
                        <a:t>C</a:t>
                      </a:r>
                      <a:r>
                        <a:rPr sz="2500" spc="-5" baseline="-25000" dirty="0">
                          <a:solidFill>
                            <a:srgbClr val="FFFFFF"/>
                          </a:solidFill>
                        </a:rPr>
                        <a:t>5</a:t>
                      </a:r>
                      <a:endParaRPr sz="2500" baseline="-25000" dirty="0">
                        <a:latin typeface="Tahoma"/>
                        <a:cs typeface="Tahoma"/>
                      </a:endParaRPr>
                    </a:p>
                  </a:txBody>
                  <a:tcPr marL="0" marR="0" marT="4015" marB="0"/>
                </a:tc>
                <a:tc>
                  <a:txBody>
                    <a:bodyPr/>
                    <a:lstStyle/>
                    <a:p>
                      <a:pPr marL="68580" algn="ctr">
                        <a:lnSpc>
                          <a:spcPts val="3300"/>
                        </a:lnSpc>
                        <a:spcBef>
                          <a:spcPts val="35"/>
                        </a:spcBef>
                      </a:pPr>
                      <a:r>
                        <a:rPr sz="2500" spc="-10" dirty="0">
                          <a:solidFill>
                            <a:srgbClr val="FFFFFF"/>
                          </a:solidFill>
                        </a:rPr>
                        <a:t>Pent</a:t>
                      </a:r>
                      <a:endParaRPr sz="2500">
                        <a:latin typeface="Tahoma"/>
                        <a:cs typeface="Tahoma"/>
                      </a:endParaRPr>
                    </a:p>
                  </a:txBody>
                  <a:tcPr marL="0" marR="0" marT="4015" marB="0"/>
                </a:tc>
                <a:extLst>
                  <a:ext uri="{0D108BD9-81ED-4DB2-BD59-A6C34878D82A}">
                    <a16:rowId xmlns:a16="http://schemas.microsoft.com/office/drawing/2014/main" val="10005"/>
                  </a:ext>
                </a:extLst>
              </a:tr>
              <a:tr h="438684">
                <a:tc>
                  <a:txBody>
                    <a:bodyPr/>
                    <a:lstStyle/>
                    <a:p>
                      <a:pPr marL="68580" algn="ctr">
                        <a:lnSpc>
                          <a:spcPts val="3300"/>
                        </a:lnSpc>
                        <a:spcBef>
                          <a:spcPts val="30"/>
                        </a:spcBef>
                      </a:pPr>
                      <a:r>
                        <a:rPr sz="2500" spc="-5" dirty="0">
                          <a:solidFill>
                            <a:srgbClr val="FFFFFF"/>
                          </a:solidFill>
                        </a:rPr>
                        <a:t>C</a:t>
                      </a:r>
                      <a:r>
                        <a:rPr sz="2500" spc="-5" baseline="-25000" dirty="0">
                          <a:solidFill>
                            <a:srgbClr val="FFFFFF"/>
                          </a:solidFill>
                        </a:rPr>
                        <a:t>6</a:t>
                      </a:r>
                      <a:endParaRPr sz="2500" baseline="-25000" dirty="0">
                        <a:latin typeface="Tahoma"/>
                        <a:cs typeface="Tahoma"/>
                      </a:endParaRPr>
                    </a:p>
                  </a:txBody>
                  <a:tcPr marL="0" marR="0" marT="3441" marB="0"/>
                </a:tc>
                <a:tc>
                  <a:txBody>
                    <a:bodyPr/>
                    <a:lstStyle/>
                    <a:p>
                      <a:pPr marL="68580" algn="ctr">
                        <a:lnSpc>
                          <a:spcPts val="3300"/>
                        </a:lnSpc>
                        <a:spcBef>
                          <a:spcPts val="30"/>
                        </a:spcBef>
                      </a:pPr>
                      <a:r>
                        <a:rPr sz="2500" spc="-10" dirty="0">
                          <a:solidFill>
                            <a:srgbClr val="FFFFFF"/>
                          </a:solidFill>
                        </a:rPr>
                        <a:t>Hex</a:t>
                      </a:r>
                      <a:endParaRPr sz="2500">
                        <a:latin typeface="Tahoma"/>
                        <a:cs typeface="Tahoma"/>
                      </a:endParaRPr>
                    </a:p>
                  </a:txBody>
                  <a:tcPr marL="0" marR="0" marT="3441" marB="0"/>
                </a:tc>
                <a:extLst>
                  <a:ext uri="{0D108BD9-81ED-4DB2-BD59-A6C34878D82A}">
                    <a16:rowId xmlns:a16="http://schemas.microsoft.com/office/drawing/2014/main" val="10006"/>
                  </a:ext>
                </a:extLst>
              </a:tr>
              <a:tr h="438684">
                <a:tc>
                  <a:txBody>
                    <a:bodyPr/>
                    <a:lstStyle/>
                    <a:p>
                      <a:pPr marL="68580" algn="ctr">
                        <a:lnSpc>
                          <a:spcPts val="3300"/>
                        </a:lnSpc>
                        <a:spcBef>
                          <a:spcPts val="30"/>
                        </a:spcBef>
                      </a:pPr>
                      <a:r>
                        <a:rPr sz="2500" spc="-5" dirty="0">
                          <a:solidFill>
                            <a:srgbClr val="FFFFFF"/>
                          </a:solidFill>
                        </a:rPr>
                        <a:t>C</a:t>
                      </a:r>
                      <a:r>
                        <a:rPr sz="2500" spc="-5" baseline="-25000" dirty="0">
                          <a:solidFill>
                            <a:srgbClr val="FFFFFF"/>
                          </a:solidFill>
                        </a:rPr>
                        <a:t>7</a:t>
                      </a:r>
                      <a:endParaRPr sz="2500" baseline="-25000" dirty="0">
                        <a:latin typeface="Tahoma"/>
                        <a:cs typeface="Tahoma"/>
                      </a:endParaRPr>
                    </a:p>
                  </a:txBody>
                  <a:tcPr marL="0" marR="0" marT="3441" marB="0"/>
                </a:tc>
                <a:tc>
                  <a:txBody>
                    <a:bodyPr/>
                    <a:lstStyle/>
                    <a:p>
                      <a:pPr marL="68580" algn="ctr">
                        <a:lnSpc>
                          <a:spcPts val="3300"/>
                        </a:lnSpc>
                        <a:spcBef>
                          <a:spcPts val="30"/>
                        </a:spcBef>
                      </a:pPr>
                      <a:r>
                        <a:rPr sz="2500" spc="-10" dirty="0">
                          <a:solidFill>
                            <a:srgbClr val="FFFFFF"/>
                          </a:solidFill>
                        </a:rPr>
                        <a:t>Hept</a:t>
                      </a:r>
                      <a:endParaRPr sz="2500">
                        <a:latin typeface="Tahoma"/>
                        <a:cs typeface="Tahoma"/>
                      </a:endParaRPr>
                    </a:p>
                  </a:txBody>
                  <a:tcPr marL="0" marR="0" marT="3441" marB="0"/>
                </a:tc>
                <a:extLst>
                  <a:ext uri="{0D108BD9-81ED-4DB2-BD59-A6C34878D82A}">
                    <a16:rowId xmlns:a16="http://schemas.microsoft.com/office/drawing/2014/main" val="10007"/>
                  </a:ext>
                </a:extLst>
              </a:tr>
              <a:tr h="437431">
                <a:tc>
                  <a:txBody>
                    <a:bodyPr/>
                    <a:lstStyle/>
                    <a:p>
                      <a:pPr marL="68580" algn="ctr">
                        <a:lnSpc>
                          <a:spcPts val="3300"/>
                        </a:lnSpc>
                        <a:spcBef>
                          <a:spcPts val="20"/>
                        </a:spcBef>
                      </a:pPr>
                      <a:r>
                        <a:rPr sz="2500" spc="-5" dirty="0">
                          <a:solidFill>
                            <a:srgbClr val="FFFFFF"/>
                          </a:solidFill>
                        </a:rPr>
                        <a:t>C</a:t>
                      </a:r>
                      <a:r>
                        <a:rPr sz="2500" spc="-5" baseline="-25000" dirty="0">
                          <a:solidFill>
                            <a:srgbClr val="FFFFFF"/>
                          </a:solidFill>
                        </a:rPr>
                        <a:t>8</a:t>
                      </a:r>
                      <a:endParaRPr sz="2500" baseline="-25000" dirty="0">
                        <a:latin typeface="Tahoma"/>
                        <a:cs typeface="Tahoma"/>
                      </a:endParaRPr>
                    </a:p>
                  </a:txBody>
                  <a:tcPr marL="0" marR="0" marT="2294" marB="0"/>
                </a:tc>
                <a:tc>
                  <a:txBody>
                    <a:bodyPr/>
                    <a:lstStyle/>
                    <a:p>
                      <a:pPr marL="68580" algn="ctr">
                        <a:lnSpc>
                          <a:spcPts val="3300"/>
                        </a:lnSpc>
                        <a:spcBef>
                          <a:spcPts val="20"/>
                        </a:spcBef>
                      </a:pPr>
                      <a:r>
                        <a:rPr sz="2500" spc="-5" dirty="0">
                          <a:solidFill>
                            <a:srgbClr val="FFFFFF"/>
                          </a:solidFill>
                        </a:rPr>
                        <a:t>Oct</a:t>
                      </a:r>
                      <a:endParaRPr sz="2500" dirty="0">
                        <a:latin typeface="Tahoma"/>
                        <a:cs typeface="Tahoma"/>
                      </a:endParaRPr>
                    </a:p>
                  </a:txBody>
                  <a:tcPr marL="0" marR="0" marT="2294" marB="0"/>
                </a:tc>
                <a:extLst>
                  <a:ext uri="{0D108BD9-81ED-4DB2-BD59-A6C34878D82A}">
                    <a16:rowId xmlns:a16="http://schemas.microsoft.com/office/drawing/2014/main" val="10008"/>
                  </a:ext>
                </a:extLst>
              </a:tr>
              <a:tr h="438684">
                <a:tc>
                  <a:txBody>
                    <a:bodyPr/>
                    <a:lstStyle/>
                    <a:p>
                      <a:pPr marL="68580" algn="ctr">
                        <a:lnSpc>
                          <a:spcPts val="3300"/>
                        </a:lnSpc>
                        <a:spcBef>
                          <a:spcPts val="30"/>
                        </a:spcBef>
                      </a:pPr>
                      <a:r>
                        <a:rPr sz="2500" spc="-5" dirty="0">
                          <a:solidFill>
                            <a:srgbClr val="FFFFFF"/>
                          </a:solidFill>
                        </a:rPr>
                        <a:t>C</a:t>
                      </a:r>
                      <a:r>
                        <a:rPr sz="2500" spc="-5" baseline="-25000" dirty="0">
                          <a:solidFill>
                            <a:srgbClr val="FFFFFF"/>
                          </a:solidFill>
                        </a:rPr>
                        <a:t>9</a:t>
                      </a:r>
                      <a:endParaRPr sz="2500" baseline="-25000" dirty="0">
                        <a:latin typeface="Tahoma"/>
                        <a:cs typeface="Tahoma"/>
                      </a:endParaRPr>
                    </a:p>
                  </a:txBody>
                  <a:tcPr marL="0" marR="0" marT="3441" marB="0"/>
                </a:tc>
                <a:tc>
                  <a:txBody>
                    <a:bodyPr/>
                    <a:lstStyle/>
                    <a:p>
                      <a:pPr marL="68580" algn="ctr">
                        <a:lnSpc>
                          <a:spcPts val="3300"/>
                        </a:lnSpc>
                        <a:spcBef>
                          <a:spcPts val="30"/>
                        </a:spcBef>
                      </a:pPr>
                      <a:r>
                        <a:rPr sz="2500" spc="-5" dirty="0">
                          <a:solidFill>
                            <a:srgbClr val="FFFFFF"/>
                          </a:solidFill>
                        </a:rPr>
                        <a:t>Non</a:t>
                      </a:r>
                      <a:endParaRPr sz="2500" dirty="0">
                        <a:latin typeface="Tahoma"/>
                        <a:cs typeface="Tahoma"/>
                      </a:endParaRPr>
                    </a:p>
                  </a:txBody>
                  <a:tcPr marL="0" marR="0" marT="3441" marB="0"/>
                </a:tc>
                <a:extLst>
                  <a:ext uri="{0D108BD9-81ED-4DB2-BD59-A6C34878D82A}">
                    <a16:rowId xmlns:a16="http://schemas.microsoft.com/office/drawing/2014/main" val="10009"/>
                  </a:ext>
                </a:extLst>
              </a:tr>
              <a:tr h="438684">
                <a:tc>
                  <a:txBody>
                    <a:bodyPr/>
                    <a:lstStyle/>
                    <a:p>
                      <a:pPr marL="68580" algn="ctr">
                        <a:lnSpc>
                          <a:spcPts val="3300"/>
                        </a:lnSpc>
                        <a:spcBef>
                          <a:spcPts val="30"/>
                        </a:spcBef>
                      </a:pPr>
                      <a:r>
                        <a:rPr sz="2500" spc="-5" dirty="0">
                          <a:solidFill>
                            <a:srgbClr val="FFFFFF"/>
                          </a:solidFill>
                        </a:rPr>
                        <a:t>C</a:t>
                      </a:r>
                      <a:r>
                        <a:rPr sz="2500" spc="-5" baseline="-25000" dirty="0">
                          <a:solidFill>
                            <a:srgbClr val="FFFFFF"/>
                          </a:solidFill>
                        </a:rPr>
                        <a:t>10</a:t>
                      </a:r>
                      <a:endParaRPr sz="2500" baseline="-25000" dirty="0">
                        <a:latin typeface="Tahoma"/>
                        <a:cs typeface="Tahoma"/>
                      </a:endParaRPr>
                    </a:p>
                  </a:txBody>
                  <a:tcPr marL="0" marR="0" marT="3441" marB="0"/>
                </a:tc>
                <a:tc>
                  <a:txBody>
                    <a:bodyPr/>
                    <a:lstStyle/>
                    <a:p>
                      <a:pPr marL="68580" algn="ctr">
                        <a:lnSpc>
                          <a:spcPts val="3300"/>
                        </a:lnSpc>
                        <a:spcBef>
                          <a:spcPts val="30"/>
                        </a:spcBef>
                      </a:pPr>
                      <a:r>
                        <a:rPr sz="2500" spc="-10" dirty="0">
                          <a:solidFill>
                            <a:srgbClr val="FFFFFF"/>
                          </a:solidFill>
                        </a:rPr>
                        <a:t>Dec</a:t>
                      </a:r>
                      <a:endParaRPr sz="2500" dirty="0">
                        <a:latin typeface="Tahoma"/>
                        <a:cs typeface="Tahoma"/>
                      </a:endParaRPr>
                    </a:p>
                  </a:txBody>
                  <a:tcPr marL="0" marR="0" marT="3441" marB="0"/>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19585123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47478" y="780261"/>
            <a:ext cx="9464154" cy="5459402"/>
          </a:xfrm>
          <a:prstGeom prst="rect">
            <a:avLst/>
          </a:prstGeom>
        </p:spPr>
        <p:txBody>
          <a:bodyPr vert="horz" wrap="square" lIns="0" tIns="10897" rIns="0" bIns="0" rtlCol="0">
            <a:spAutoFit/>
          </a:bodyPr>
          <a:lstStyle/>
          <a:p>
            <a:pPr marL="11471">
              <a:spcBef>
                <a:spcPts val="86"/>
              </a:spcBef>
            </a:pPr>
            <a:r>
              <a:rPr lang="en-US" b="1" spc="-5" dirty="0">
                <a:solidFill>
                  <a:srgbClr val="00B050"/>
                </a:solidFill>
              </a:rPr>
              <a:t>2</a:t>
            </a:r>
            <a:r>
              <a:rPr b="1" spc="-5" dirty="0">
                <a:solidFill>
                  <a:srgbClr val="00B050"/>
                </a:solidFill>
              </a:rPr>
              <a:t>.</a:t>
            </a:r>
            <a:r>
              <a:rPr b="1" spc="-27" dirty="0">
                <a:solidFill>
                  <a:srgbClr val="00B050"/>
                </a:solidFill>
              </a:rPr>
              <a:t> </a:t>
            </a:r>
            <a:r>
              <a:rPr lang="en-US" b="1" spc="-27" dirty="0">
                <a:solidFill>
                  <a:srgbClr val="00B050"/>
                </a:solidFill>
              </a:rPr>
              <a:t>Suffix</a:t>
            </a:r>
            <a:br>
              <a:rPr lang="en-US" b="1" spc="-27" dirty="0"/>
            </a:br>
            <a:br>
              <a:rPr lang="en-US" b="1" spc="-27" dirty="0"/>
            </a:br>
            <a:r>
              <a:rPr lang="en-US" spc="-27" dirty="0"/>
              <a:t>	Two types</a:t>
            </a:r>
            <a:br>
              <a:rPr lang="en-US" spc="-27" dirty="0"/>
            </a:br>
            <a:br>
              <a:rPr lang="en-US" spc="-27" dirty="0"/>
            </a:br>
            <a:r>
              <a:rPr lang="en-US" spc="-27" dirty="0"/>
              <a:t>		a. Primary Suffix</a:t>
            </a:r>
            <a:br>
              <a:rPr lang="en-US" spc="-27" dirty="0"/>
            </a:br>
            <a:br>
              <a:rPr lang="en-US" spc="-27" dirty="0"/>
            </a:br>
            <a:r>
              <a:rPr lang="en-US" spc="-27" dirty="0"/>
              <a:t>			It indicates the nature of Carbon chain</a:t>
            </a:r>
            <a:br>
              <a:rPr lang="en-US" spc="-27" dirty="0"/>
            </a:br>
            <a:r>
              <a:rPr lang="en-US" spc="-27" dirty="0"/>
              <a:t>				[Saturated / Unsaturated]</a:t>
            </a:r>
            <a:br>
              <a:rPr lang="en-US" spc="-27" dirty="0"/>
            </a:br>
            <a:br>
              <a:rPr lang="en-US" spc="-27" dirty="0"/>
            </a:br>
            <a:r>
              <a:rPr lang="en-US" spc="-27" dirty="0"/>
              <a:t>				C – C [Single bond] – </a:t>
            </a:r>
            <a:r>
              <a:rPr lang="en-US" spc="-27" dirty="0" err="1"/>
              <a:t>ane</a:t>
            </a:r>
            <a:br>
              <a:rPr lang="en-US" spc="-27" dirty="0"/>
            </a:br>
            <a:br>
              <a:rPr lang="en-US" spc="-27" dirty="0"/>
            </a:br>
            <a:r>
              <a:rPr lang="en-US" spc="-27" dirty="0"/>
              <a:t>				C = C [Double bond] – </a:t>
            </a:r>
            <a:r>
              <a:rPr lang="en-US" spc="-27" dirty="0" err="1"/>
              <a:t>ene</a:t>
            </a:r>
            <a:br>
              <a:rPr lang="en-US" spc="-27" dirty="0"/>
            </a:br>
            <a:br>
              <a:rPr lang="en-US" spc="-27" dirty="0"/>
            </a:br>
            <a:r>
              <a:rPr lang="en-US" spc="-27" dirty="0"/>
              <a:t>				C </a:t>
            </a:r>
            <a:r>
              <a:rPr lang="en-US" spc="-27" dirty="0">
                <a:sym typeface="Symbol" panose="05050102010706020507" pitchFamily="18" charset="2"/>
              </a:rPr>
              <a:t> </a:t>
            </a:r>
            <a:r>
              <a:rPr lang="en-US" spc="-27" dirty="0"/>
              <a:t>C [Triple bond] - </a:t>
            </a:r>
            <a:r>
              <a:rPr lang="en-US" spc="-27" dirty="0" err="1"/>
              <a:t>yne</a:t>
            </a:r>
            <a:endParaRPr spc="-5" dirty="0"/>
          </a:p>
        </p:txBody>
      </p:sp>
    </p:spTree>
    <p:extLst>
      <p:ext uri="{BB962C8B-B14F-4D97-AF65-F5344CB8AC3E}">
        <p14:creationId xmlns:p14="http://schemas.microsoft.com/office/powerpoint/2010/main" val="29423172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81831" y="780261"/>
            <a:ext cx="9784307" cy="5459402"/>
          </a:xfrm>
          <a:prstGeom prst="rect">
            <a:avLst/>
          </a:prstGeom>
        </p:spPr>
        <p:txBody>
          <a:bodyPr vert="horz" wrap="square" lIns="0" tIns="10897" rIns="0" bIns="0" rtlCol="0">
            <a:spAutoFit/>
          </a:bodyPr>
          <a:lstStyle/>
          <a:p>
            <a:pPr marL="11471" algn="l">
              <a:spcBef>
                <a:spcPts val="86"/>
              </a:spcBef>
            </a:pPr>
            <a:r>
              <a:rPr lang="en-US" spc="-27" dirty="0"/>
              <a:t>	</a:t>
            </a:r>
            <a:r>
              <a:rPr lang="en-US" spc="-27" dirty="0">
                <a:solidFill>
                  <a:srgbClr val="00B050"/>
                </a:solidFill>
              </a:rPr>
              <a:t>b. Secondary Suffix</a:t>
            </a:r>
            <a:br>
              <a:rPr lang="en-US" spc="-27" dirty="0"/>
            </a:br>
            <a:r>
              <a:rPr lang="en-US" spc="-27" dirty="0"/>
              <a:t>		It represents the functional group present in the Organic 		molecule.  This is added to a primary suffix.  The final `e’ 		in the primary suffix is dropped for secondary suffix 			beginning with a Vowel (a, e, </a:t>
            </a:r>
            <a:r>
              <a:rPr lang="en-US" spc="-27" dirty="0" err="1"/>
              <a:t>i</a:t>
            </a:r>
            <a:r>
              <a:rPr lang="en-US" spc="-27" dirty="0"/>
              <a:t>, o, u and y)</a:t>
            </a:r>
            <a:br>
              <a:rPr lang="en-US" spc="-27" dirty="0"/>
            </a:br>
            <a:r>
              <a:rPr lang="en-US" spc="-27" dirty="0"/>
              <a:t>			-OH 		</a:t>
            </a:r>
            <a:r>
              <a:rPr lang="en-US" spc="-27" dirty="0">
                <a:sym typeface="Wingdings" panose="05000000000000000000" pitchFamily="2" charset="2"/>
              </a:rPr>
              <a:t> </a:t>
            </a:r>
            <a:r>
              <a:rPr lang="en-US" spc="-27" dirty="0" err="1">
                <a:sym typeface="Wingdings" panose="05000000000000000000" pitchFamily="2" charset="2"/>
              </a:rPr>
              <a:t>ol</a:t>
            </a:r>
            <a:br>
              <a:rPr lang="en-US" spc="-27" dirty="0">
                <a:sym typeface="Wingdings" panose="05000000000000000000" pitchFamily="2" charset="2"/>
              </a:rPr>
            </a:br>
            <a:r>
              <a:rPr lang="en-US" spc="-27" dirty="0">
                <a:sym typeface="Wingdings" panose="05000000000000000000" pitchFamily="2" charset="2"/>
              </a:rPr>
              <a:t>			-CHO 		 al</a:t>
            </a:r>
            <a:br>
              <a:rPr lang="en-US" spc="-27" dirty="0">
                <a:sym typeface="Wingdings" panose="05000000000000000000" pitchFamily="2" charset="2"/>
              </a:rPr>
            </a:br>
            <a:r>
              <a:rPr lang="en-US" spc="-27" dirty="0">
                <a:sym typeface="Wingdings" panose="05000000000000000000" pitchFamily="2" charset="2"/>
              </a:rPr>
              <a:t>			-COOH 	 </a:t>
            </a:r>
            <a:r>
              <a:rPr lang="en-US" spc="-27" dirty="0" err="1">
                <a:sym typeface="Wingdings" panose="05000000000000000000" pitchFamily="2" charset="2"/>
              </a:rPr>
              <a:t>oic</a:t>
            </a:r>
            <a:r>
              <a:rPr lang="en-US" spc="-27" dirty="0">
                <a:sym typeface="Wingdings" panose="05000000000000000000" pitchFamily="2" charset="2"/>
              </a:rPr>
              <a:t> acid</a:t>
            </a:r>
            <a:br>
              <a:rPr lang="en-US" spc="-27" dirty="0">
                <a:sym typeface="Wingdings" panose="05000000000000000000" pitchFamily="2" charset="2"/>
              </a:rPr>
            </a:br>
            <a:r>
              <a:rPr lang="en-US" spc="-27" dirty="0">
                <a:sym typeface="Wingdings" panose="05000000000000000000" pitchFamily="2" charset="2"/>
              </a:rPr>
              <a:t>			-CO 		 one</a:t>
            </a:r>
            <a:br>
              <a:rPr lang="en-US" spc="-27" dirty="0">
                <a:sym typeface="Wingdings" panose="05000000000000000000" pitchFamily="2" charset="2"/>
              </a:rPr>
            </a:br>
            <a:r>
              <a:rPr lang="en-US" spc="-27" dirty="0">
                <a:sym typeface="Wingdings" panose="05000000000000000000" pitchFamily="2" charset="2"/>
              </a:rPr>
              <a:t>			-CN 		 nitrile</a:t>
            </a:r>
            <a:br>
              <a:rPr lang="en-US" spc="-27" dirty="0">
                <a:sym typeface="Wingdings" panose="05000000000000000000" pitchFamily="2" charset="2"/>
              </a:rPr>
            </a:br>
            <a:r>
              <a:rPr lang="en-US" spc="-27" dirty="0">
                <a:sym typeface="Wingdings" panose="05000000000000000000" pitchFamily="2" charset="2"/>
              </a:rPr>
              <a:t>			-COOR 	 </a:t>
            </a:r>
            <a:r>
              <a:rPr lang="en-US" spc="-27" dirty="0" err="1">
                <a:sym typeface="Wingdings" panose="05000000000000000000" pitchFamily="2" charset="2"/>
              </a:rPr>
              <a:t>oate</a:t>
            </a:r>
            <a:br>
              <a:rPr lang="en-US" spc="-27" dirty="0">
                <a:sym typeface="Wingdings" panose="05000000000000000000" pitchFamily="2" charset="2"/>
              </a:rPr>
            </a:br>
            <a:r>
              <a:rPr lang="en-US" spc="-27" dirty="0">
                <a:sym typeface="Wingdings" panose="05000000000000000000" pitchFamily="2" charset="2"/>
              </a:rPr>
              <a:t>			-NC 		 carbylamine</a:t>
            </a:r>
            <a:br>
              <a:rPr lang="en-US" spc="-27" dirty="0">
                <a:sym typeface="Wingdings" panose="05000000000000000000" pitchFamily="2" charset="2"/>
              </a:rPr>
            </a:br>
            <a:r>
              <a:rPr lang="en-US" spc="-27" dirty="0">
                <a:sym typeface="Wingdings" panose="05000000000000000000" pitchFamily="2" charset="2"/>
              </a:rPr>
              <a:t>			-CONH</a:t>
            </a:r>
            <a:r>
              <a:rPr lang="en-US" spc="-27" baseline="-25000" dirty="0">
                <a:sym typeface="Wingdings" panose="05000000000000000000" pitchFamily="2" charset="2"/>
              </a:rPr>
              <a:t>2</a:t>
            </a:r>
            <a:r>
              <a:rPr lang="en-US" spc="-27" dirty="0">
                <a:sym typeface="Wingdings" panose="05000000000000000000" pitchFamily="2" charset="2"/>
              </a:rPr>
              <a:t> 	 amide</a:t>
            </a:r>
            <a:br>
              <a:rPr lang="en-US" spc="-27" dirty="0">
                <a:sym typeface="Wingdings" panose="05000000000000000000" pitchFamily="2" charset="2"/>
              </a:rPr>
            </a:br>
            <a:r>
              <a:rPr lang="en-US" spc="-27" dirty="0">
                <a:sym typeface="Wingdings" panose="05000000000000000000" pitchFamily="2" charset="2"/>
              </a:rPr>
              <a:t>			-</a:t>
            </a:r>
            <a:r>
              <a:rPr lang="en-US" spc="-27" dirty="0" err="1">
                <a:sym typeface="Wingdings" panose="05000000000000000000" pitchFamily="2" charset="2"/>
              </a:rPr>
              <a:t>COCl</a:t>
            </a:r>
            <a:r>
              <a:rPr lang="en-US" spc="-27" dirty="0">
                <a:sym typeface="Wingdings" panose="05000000000000000000" pitchFamily="2" charset="2"/>
              </a:rPr>
              <a:t>		 </a:t>
            </a:r>
            <a:r>
              <a:rPr lang="en-US" spc="-27" dirty="0" err="1">
                <a:sym typeface="Wingdings" panose="05000000000000000000" pitchFamily="2" charset="2"/>
              </a:rPr>
              <a:t>oylchlorite</a:t>
            </a:r>
            <a:endParaRPr spc="-5" dirty="0"/>
          </a:p>
        </p:txBody>
      </p:sp>
    </p:spTree>
    <p:extLst>
      <p:ext uri="{BB962C8B-B14F-4D97-AF65-F5344CB8AC3E}">
        <p14:creationId xmlns:p14="http://schemas.microsoft.com/office/powerpoint/2010/main" val="11944139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72919" y="403070"/>
            <a:ext cx="9784307" cy="5852628"/>
          </a:xfrm>
          <a:prstGeom prst="rect">
            <a:avLst/>
          </a:prstGeom>
        </p:spPr>
        <p:txBody>
          <a:bodyPr vert="horz" wrap="square" lIns="0" tIns="10897" rIns="0" bIns="0" rtlCol="0">
            <a:spAutoFit/>
          </a:bodyPr>
          <a:lstStyle/>
          <a:p>
            <a:pPr marL="11471" algn="l">
              <a:lnSpc>
                <a:spcPct val="150000"/>
              </a:lnSpc>
              <a:spcBef>
                <a:spcPts val="86"/>
              </a:spcBef>
            </a:pPr>
            <a:r>
              <a:rPr lang="en-US" sz="2890" b="1" spc="-27" dirty="0">
                <a:solidFill>
                  <a:srgbClr val="00B050"/>
                </a:solidFill>
              </a:rPr>
              <a:t>3. Prefixes</a:t>
            </a:r>
            <a:br>
              <a:rPr lang="en-US" sz="2890" b="1" spc="-27" dirty="0"/>
            </a:br>
            <a:r>
              <a:rPr lang="en-US" spc="-27" dirty="0"/>
              <a:t>	These indicate the substitution of other group in place of 	Hydrogen atom in the compound.</a:t>
            </a:r>
            <a:br>
              <a:rPr lang="en-US" spc="-27" dirty="0"/>
            </a:br>
            <a:r>
              <a:rPr lang="en-US" spc="-27" dirty="0"/>
              <a:t>		Cl 	</a:t>
            </a:r>
            <a:r>
              <a:rPr lang="en-US" spc="-27" dirty="0">
                <a:sym typeface="Wingdings" panose="05000000000000000000" pitchFamily="2" charset="2"/>
              </a:rPr>
              <a:t> </a:t>
            </a:r>
            <a:r>
              <a:rPr lang="en-US" spc="-27" dirty="0" err="1">
                <a:sym typeface="Wingdings" panose="05000000000000000000" pitchFamily="2" charset="2"/>
              </a:rPr>
              <a:t>Chloro</a:t>
            </a:r>
            <a:br>
              <a:rPr lang="en-US" spc="-27" dirty="0">
                <a:sym typeface="Wingdings" panose="05000000000000000000" pitchFamily="2" charset="2"/>
              </a:rPr>
            </a:br>
            <a:r>
              <a:rPr lang="en-US" spc="-27" dirty="0">
                <a:sym typeface="Wingdings" panose="05000000000000000000" pitchFamily="2" charset="2"/>
              </a:rPr>
              <a:t>		Br	 Bromo</a:t>
            </a:r>
            <a:br>
              <a:rPr lang="en-US" spc="-27" dirty="0">
                <a:sym typeface="Wingdings" panose="05000000000000000000" pitchFamily="2" charset="2"/>
              </a:rPr>
            </a:br>
            <a:r>
              <a:rPr lang="en-US" spc="-27" dirty="0">
                <a:sym typeface="Wingdings" panose="05000000000000000000" pitchFamily="2" charset="2"/>
              </a:rPr>
              <a:t>		I	 </a:t>
            </a:r>
            <a:r>
              <a:rPr lang="en-US" spc="-27" dirty="0" err="1">
                <a:sym typeface="Wingdings" panose="05000000000000000000" pitchFamily="2" charset="2"/>
              </a:rPr>
              <a:t>Iodo</a:t>
            </a:r>
            <a:br>
              <a:rPr lang="en-US" spc="-27" dirty="0">
                <a:sym typeface="Wingdings" panose="05000000000000000000" pitchFamily="2" charset="2"/>
              </a:rPr>
            </a:br>
            <a:r>
              <a:rPr lang="en-US" spc="-27" dirty="0">
                <a:sym typeface="Wingdings" panose="05000000000000000000" pitchFamily="2" charset="2"/>
              </a:rPr>
              <a:t>		OR	 alkoxy</a:t>
            </a:r>
            <a:br>
              <a:rPr lang="en-US" spc="-27" dirty="0">
                <a:sym typeface="Wingdings" panose="05000000000000000000" pitchFamily="2" charset="2"/>
              </a:rPr>
            </a:br>
            <a:r>
              <a:rPr lang="en-US" spc="-27" dirty="0">
                <a:sym typeface="Wingdings" panose="05000000000000000000" pitchFamily="2" charset="2"/>
              </a:rPr>
              <a:t>		NO</a:t>
            </a:r>
            <a:r>
              <a:rPr lang="en-US" spc="-27" baseline="-25000" dirty="0">
                <a:sym typeface="Wingdings" panose="05000000000000000000" pitchFamily="2" charset="2"/>
              </a:rPr>
              <a:t>2</a:t>
            </a:r>
            <a:r>
              <a:rPr lang="en-US" spc="-27" dirty="0">
                <a:sym typeface="Wingdings" panose="05000000000000000000" pitchFamily="2" charset="2"/>
              </a:rPr>
              <a:t>	 nitro</a:t>
            </a:r>
            <a:br>
              <a:rPr lang="en-US" spc="-27" dirty="0">
                <a:sym typeface="Wingdings" panose="05000000000000000000" pitchFamily="2" charset="2"/>
              </a:rPr>
            </a:br>
            <a:r>
              <a:rPr lang="en-US" spc="-27" dirty="0">
                <a:sym typeface="Wingdings" panose="05000000000000000000" pitchFamily="2" charset="2"/>
              </a:rPr>
              <a:t>		NO 	 Nitroso</a:t>
            </a:r>
            <a:br>
              <a:rPr lang="en-US" spc="-27" dirty="0">
                <a:sym typeface="Wingdings" panose="05000000000000000000" pitchFamily="2" charset="2"/>
              </a:rPr>
            </a:br>
            <a:endParaRPr spc="-5" dirty="0"/>
          </a:p>
        </p:txBody>
      </p:sp>
    </p:spTree>
    <p:extLst>
      <p:ext uri="{BB962C8B-B14F-4D97-AF65-F5344CB8AC3E}">
        <p14:creationId xmlns:p14="http://schemas.microsoft.com/office/powerpoint/2010/main" val="42906698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72919" y="403070"/>
            <a:ext cx="9784307" cy="5959766"/>
          </a:xfrm>
          <a:prstGeom prst="rect">
            <a:avLst/>
          </a:prstGeom>
        </p:spPr>
        <p:txBody>
          <a:bodyPr vert="horz" wrap="square" lIns="0" tIns="10897" rIns="0" bIns="0" rtlCol="0">
            <a:spAutoFit/>
          </a:bodyPr>
          <a:lstStyle/>
          <a:p>
            <a:pPr marL="11471" algn="l">
              <a:spcBef>
                <a:spcPts val="86"/>
              </a:spcBef>
            </a:pPr>
            <a:r>
              <a:rPr lang="en-US" sz="2890" b="1" spc="-27" dirty="0">
                <a:solidFill>
                  <a:srgbClr val="00B050"/>
                </a:solidFill>
              </a:rPr>
              <a:t>RULE</a:t>
            </a:r>
            <a:br>
              <a:rPr lang="en-US" sz="2890" b="1" spc="-27" dirty="0"/>
            </a:br>
            <a:r>
              <a:rPr lang="en-US" spc="-27" dirty="0"/>
              <a:t>	Prefix-2 + Prefix -1 + Word Root + Suffix 1 + Suffix 2</a:t>
            </a:r>
            <a:br>
              <a:rPr lang="en-US" spc="-27" dirty="0"/>
            </a:br>
            <a:r>
              <a:rPr lang="en-US" sz="2890" b="1" u="sng" spc="-27" dirty="0">
                <a:solidFill>
                  <a:srgbClr val="FFFF00"/>
                </a:solidFill>
              </a:rPr>
              <a:t>ALKANE</a:t>
            </a:r>
            <a:br>
              <a:rPr lang="en-US" b="1" u="sng" spc="-27" dirty="0"/>
            </a:br>
            <a:r>
              <a:rPr lang="en-US" spc="-27" dirty="0"/>
              <a:t>		*	CH</a:t>
            </a:r>
            <a:r>
              <a:rPr lang="en-US" spc="-27" baseline="-25000" dirty="0"/>
              <a:t>3</a:t>
            </a:r>
            <a:r>
              <a:rPr lang="en-US" spc="-27" dirty="0"/>
              <a:t> – CH</a:t>
            </a:r>
            <a:r>
              <a:rPr lang="en-US" spc="-27" baseline="-25000" dirty="0"/>
              <a:t>2</a:t>
            </a:r>
            <a:r>
              <a:rPr lang="en-US" spc="-27" dirty="0"/>
              <a:t> – CH</a:t>
            </a:r>
            <a:r>
              <a:rPr lang="en-US" spc="-27" baseline="-25000" dirty="0"/>
              <a:t>2</a:t>
            </a:r>
            <a:r>
              <a:rPr lang="en-US" spc="-27" dirty="0"/>
              <a:t> – CH</a:t>
            </a:r>
            <a:r>
              <a:rPr lang="en-US" spc="-27" baseline="-25000" dirty="0"/>
              <a:t>3</a:t>
            </a:r>
            <a:br>
              <a:rPr lang="en-US" spc="-27" baseline="-25000" dirty="0"/>
            </a:br>
            <a:br>
              <a:rPr lang="en-US" spc="-27" dirty="0"/>
            </a:br>
            <a:r>
              <a:rPr lang="en-US" spc="-27" dirty="0"/>
              <a:t>		*	CH</a:t>
            </a:r>
            <a:r>
              <a:rPr lang="en-US" spc="-27" baseline="-25000" dirty="0"/>
              <a:t>3</a:t>
            </a:r>
            <a:r>
              <a:rPr lang="en-US" spc="-27" dirty="0"/>
              <a:t> – CH – CH</a:t>
            </a:r>
            <a:r>
              <a:rPr lang="en-US" spc="-27" baseline="-25000" dirty="0"/>
              <a:t>3</a:t>
            </a:r>
            <a:br>
              <a:rPr lang="en-US" spc="-27" dirty="0"/>
            </a:br>
            <a:r>
              <a:rPr lang="en-US" spc="-27" dirty="0"/>
              <a:t>				 |</a:t>
            </a:r>
            <a:br>
              <a:rPr lang="en-US" spc="-27" dirty="0"/>
            </a:br>
            <a:r>
              <a:rPr lang="en-US" spc="-27" dirty="0"/>
              <a:t>				 CH</a:t>
            </a:r>
            <a:r>
              <a:rPr lang="en-US" spc="-27" baseline="-25000" dirty="0"/>
              <a:t>3</a:t>
            </a:r>
            <a:br>
              <a:rPr lang="en-US" spc="-27" baseline="-25000" dirty="0"/>
            </a:br>
            <a:br>
              <a:rPr lang="en-US" spc="-27" dirty="0"/>
            </a:br>
            <a:r>
              <a:rPr lang="en-US" spc="-27" dirty="0"/>
              <a:t>		*	</a:t>
            </a:r>
            <a:br>
              <a:rPr lang="en-US" spc="-27" dirty="0"/>
            </a:br>
            <a:br>
              <a:rPr lang="en-US" spc="-27" dirty="0"/>
            </a:br>
            <a:br>
              <a:rPr lang="en-US" spc="-27" dirty="0"/>
            </a:br>
            <a:br>
              <a:rPr lang="en-US" spc="-27" dirty="0"/>
            </a:br>
            <a:r>
              <a:rPr lang="en-US" spc="-27" dirty="0"/>
              <a:t>		*</a:t>
            </a:r>
            <a:br>
              <a:rPr lang="en-US" spc="-27" dirty="0"/>
            </a:br>
            <a:endParaRPr spc="-5" dirty="0"/>
          </a:p>
        </p:txBody>
      </p:sp>
      <p:pic>
        <p:nvPicPr>
          <p:cNvPr id="4" name="Picture 3">
            <a:extLst>
              <a:ext uri="{FF2B5EF4-FFF2-40B4-BE49-F238E27FC236}">
                <a16:creationId xmlns:a16="http://schemas.microsoft.com/office/drawing/2014/main" id="{9AAA0630-FAAF-80AB-0136-9CF6998D6951}"/>
              </a:ext>
            </a:extLst>
          </p:cNvPr>
          <p:cNvPicPr>
            <a:picLocks noChangeAspect="1"/>
          </p:cNvPicPr>
          <p:nvPr/>
        </p:nvPicPr>
        <p:blipFill rotWithShape="1">
          <a:blip r:embed="rId2">
            <a:extLst>
              <a:ext uri="{28A0092B-C50C-407E-A947-70E740481C1C}">
                <a14:useLocalDpi xmlns:a14="http://schemas.microsoft.com/office/drawing/2010/main" val="0"/>
              </a:ext>
            </a:extLst>
          </a:blip>
          <a:srcRect l="30067" t="40034" r="28664" b="41999"/>
          <a:stretch/>
        </p:blipFill>
        <p:spPr>
          <a:xfrm>
            <a:off x="3462010" y="3854075"/>
            <a:ext cx="2529246" cy="1101166"/>
          </a:xfrm>
          <a:prstGeom prst="rect">
            <a:avLst/>
          </a:prstGeom>
        </p:spPr>
      </p:pic>
      <p:pic>
        <p:nvPicPr>
          <p:cNvPr id="5" name="Picture 4">
            <a:extLst>
              <a:ext uri="{FF2B5EF4-FFF2-40B4-BE49-F238E27FC236}">
                <a16:creationId xmlns:a16="http://schemas.microsoft.com/office/drawing/2014/main" id="{F3339FD0-2EB1-1B50-0EC9-1A8FAE85EBDD}"/>
              </a:ext>
            </a:extLst>
          </p:cNvPr>
          <p:cNvPicPr>
            <a:picLocks noChangeAspect="1"/>
          </p:cNvPicPr>
          <p:nvPr/>
        </p:nvPicPr>
        <p:blipFill>
          <a:blip r:embed="rId3"/>
          <a:stretch>
            <a:fillRect/>
          </a:stretch>
        </p:blipFill>
        <p:spPr>
          <a:xfrm>
            <a:off x="3457094" y="5081329"/>
            <a:ext cx="2736088" cy="1273400"/>
          </a:xfrm>
          <a:prstGeom prst="rect">
            <a:avLst/>
          </a:prstGeom>
        </p:spPr>
      </p:pic>
    </p:spTree>
    <p:extLst>
      <p:ext uri="{BB962C8B-B14F-4D97-AF65-F5344CB8AC3E}">
        <p14:creationId xmlns:p14="http://schemas.microsoft.com/office/powerpoint/2010/main" val="15899002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72919" y="403070"/>
            <a:ext cx="9784307" cy="5904170"/>
          </a:xfrm>
          <a:prstGeom prst="rect">
            <a:avLst/>
          </a:prstGeom>
        </p:spPr>
        <p:txBody>
          <a:bodyPr vert="horz" wrap="square" lIns="0" tIns="10897" rIns="0" bIns="0" rtlCol="0">
            <a:spAutoFit/>
          </a:bodyPr>
          <a:lstStyle/>
          <a:p>
            <a:pPr marL="11471" algn="l">
              <a:spcBef>
                <a:spcPts val="86"/>
              </a:spcBef>
            </a:pPr>
            <a:r>
              <a:rPr lang="en-US" sz="2890" b="1" u="sng" spc="-27" dirty="0">
                <a:solidFill>
                  <a:srgbClr val="FFFF00"/>
                </a:solidFill>
              </a:rPr>
              <a:t>ALKENE</a:t>
            </a:r>
            <a:br>
              <a:rPr lang="en-US" b="1" u="sng" spc="-27" dirty="0"/>
            </a:br>
            <a:r>
              <a:rPr lang="en-US" spc="-27" dirty="0"/>
              <a:t>		*	CH</a:t>
            </a:r>
            <a:r>
              <a:rPr lang="en-US" spc="-27" baseline="-25000" dirty="0"/>
              <a:t>3</a:t>
            </a:r>
            <a:r>
              <a:rPr lang="en-US" spc="-27" dirty="0"/>
              <a:t> – CH</a:t>
            </a:r>
            <a:r>
              <a:rPr lang="en-US" spc="-27" baseline="-25000" dirty="0"/>
              <a:t>2</a:t>
            </a:r>
            <a:r>
              <a:rPr lang="en-US" spc="-27" dirty="0"/>
              <a:t> – CH – CH</a:t>
            </a:r>
            <a:r>
              <a:rPr lang="en-US" spc="-27" baseline="-25000" dirty="0"/>
              <a:t>2</a:t>
            </a:r>
            <a:br>
              <a:rPr lang="en-US" spc="-27" dirty="0"/>
            </a:br>
            <a:r>
              <a:rPr lang="en-US" spc="-27" dirty="0"/>
              <a:t>					CH</a:t>
            </a:r>
            <a:r>
              <a:rPr lang="en-US" spc="-27" baseline="-25000" dirty="0"/>
              <a:t>3</a:t>
            </a:r>
            <a:br>
              <a:rPr lang="en-US" spc="-27" dirty="0"/>
            </a:br>
            <a:r>
              <a:rPr lang="en-US" spc="-27" dirty="0"/>
              <a:t>					|</a:t>
            </a:r>
            <a:br>
              <a:rPr lang="en-US" spc="-27" dirty="0"/>
            </a:br>
            <a:r>
              <a:rPr lang="en-US" spc="-27" dirty="0"/>
              <a:t>		*	CH</a:t>
            </a:r>
            <a:r>
              <a:rPr lang="en-US" spc="-27" baseline="-25000" dirty="0"/>
              <a:t>3</a:t>
            </a:r>
            <a:r>
              <a:rPr lang="en-US" spc="-27" dirty="0"/>
              <a:t> – CH – C - CH</a:t>
            </a:r>
            <a:r>
              <a:rPr lang="en-US" spc="-27" baseline="-25000" dirty="0"/>
              <a:t>3</a:t>
            </a:r>
            <a:br>
              <a:rPr lang="en-US" spc="-27" dirty="0"/>
            </a:br>
            <a:r>
              <a:rPr lang="en-US" spc="-27" dirty="0"/>
              <a:t>		*	CH</a:t>
            </a:r>
            <a:r>
              <a:rPr lang="en-US" spc="-27" baseline="-25000" dirty="0"/>
              <a:t>2</a:t>
            </a:r>
            <a:r>
              <a:rPr lang="en-US" spc="-27" dirty="0"/>
              <a:t> = CH – CH = CH</a:t>
            </a:r>
            <a:r>
              <a:rPr lang="en-US" spc="-27" baseline="-25000" dirty="0"/>
              <a:t>2</a:t>
            </a:r>
            <a:br>
              <a:rPr lang="en-US" spc="-27" dirty="0"/>
            </a:br>
            <a:br>
              <a:rPr lang="en-US" spc="-27" dirty="0"/>
            </a:br>
            <a:r>
              <a:rPr lang="en-US" spc="-27" dirty="0"/>
              <a:t>		*</a:t>
            </a:r>
            <a:br>
              <a:rPr lang="en-US" spc="-27" dirty="0"/>
            </a:br>
            <a:br>
              <a:rPr lang="en-US" spc="-27" dirty="0"/>
            </a:br>
            <a:r>
              <a:rPr lang="en-US" spc="-27" dirty="0"/>
              <a:t>		</a:t>
            </a:r>
            <a:br>
              <a:rPr lang="en-US" spc="-27" dirty="0"/>
            </a:br>
            <a:r>
              <a:rPr lang="en-US" spc="-27" dirty="0"/>
              <a:t>		*</a:t>
            </a:r>
            <a:br>
              <a:rPr lang="en-US" spc="-27" dirty="0"/>
            </a:br>
            <a:br>
              <a:rPr lang="en-US" spc="-27" dirty="0"/>
            </a:br>
            <a:br>
              <a:rPr lang="en-US" spc="-27" dirty="0"/>
            </a:br>
            <a:r>
              <a:rPr lang="en-US" spc="-27" dirty="0"/>
              <a:t>		*</a:t>
            </a:r>
            <a:br>
              <a:rPr lang="en-US" spc="-27" dirty="0"/>
            </a:br>
            <a:endParaRPr lang="en-US" spc="-5" dirty="0"/>
          </a:p>
        </p:txBody>
      </p:sp>
      <p:pic>
        <p:nvPicPr>
          <p:cNvPr id="3" name="Picture 2">
            <a:extLst>
              <a:ext uri="{FF2B5EF4-FFF2-40B4-BE49-F238E27FC236}">
                <a16:creationId xmlns:a16="http://schemas.microsoft.com/office/drawing/2014/main" id="{63D454FE-E21B-F30B-4DEE-F3173669F3E7}"/>
              </a:ext>
            </a:extLst>
          </p:cNvPr>
          <p:cNvPicPr>
            <a:picLocks noChangeAspect="1"/>
          </p:cNvPicPr>
          <p:nvPr/>
        </p:nvPicPr>
        <p:blipFill>
          <a:blip r:embed="rId2"/>
          <a:stretch>
            <a:fillRect/>
          </a:stretch>
        </p:blipFill>
        <p:spPr>
          <a:xfrm>
            <a:off x="3447262" y="2897049"/>
            <a:ext cx="3544869" cy="843197"/>
          </a:xfrm>
          <a:prstGeom prst="rect">
            <a:avLst/>
          </a:prstGeom>
        </p:spPr>
      </p:pic>
      <p:pic>
        <p:nvPicPr>
          <p:cNvPr id="6" name="Picture 5">
            <a:extLst>
              <a:ext uri="{FF2B5EF4-FFF2-40B4-BE49-F238E27FC236}">
                <a16:creationId xmlns:a16="http://schemas.microsoft.com/office/drawing/2014/main" id="{1B5CC439-65D9-D0A2-5D7E-E01F22A0995E}"/>
              </a:ext>
            </a:extLst>
          </p:cNvPr>
          <p:cNvPicPr>
            <a:picLocks noChangeAspect="1"/>
          </p:cNvPicPr>
          <p:nvPr/>
        </p:nvPicPr>
        <p:blipFill>
          <a:blip r:embed="rId3"/>
          <a:stretch>
            <a:fillRect/>
          </a:stretch>
        </p:blipFill>
        <p:spPr>
          <a:xfrm>
            <a:off x="3447263" y="3854076"/>
            <a:ext cx="3559617" cy="1402054"/>
          </a:xfrm>
          <a:prstGeom prst="rect">
            <a:avLst/>
          </a:prstGeom>
        </p:spPr>
      </p:pic>
      <p:pic>
        <p:nvPicPr>
          <p:cNvPr id="7" name="Picture 6">
            <a:extLst>
              <a:ext uri="{FF2B5EF4-FFF2-40B4-BE49-F238E27FC236}">
                <a16:creationId xmlns:a16="http://schemas.microsoft.com/office/drawing/2014/main" id="{79F1E00E-92B5-0257-164D-7B759563E7FB}"/>
              </a:ext>
            </a:extLst>
          </p:cNvPr>
          <p:cNvPicPr>
            <a:picLocks noChangeAspect="1"/>
          </p:cNvPicPr>
          <p:nvPr/>
        </p:nvPicPr>
        <p:blipFill>
          <a:blip r:embed="rId4"/>
          <a:stretch>
            <a:fillRect/>
          </a:stretch>
        </p:blipFill>
        <p:spPr>
          <a:xfrm>
            <a:off x="3432514" y="5324595"/>
            <a:ext cx="2621803" cy="1307759"/>
          </a:xfrm>
          <a:prstGeom prst="rect">
            <a:avLst/>
          </a:prstGeom>
        </p:spPr>
      </p:pic>
    </p:spTree>
    <p:extLst>
      <p:ext uri="{BB962C8B-B14F-4D97-AF65-F5344CB8AC3E}">
        <p14:creationId xmlns:p14="http://schemas.microsoft.com/office/powerpoint/2010/main" val="23858402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72919" y="403070"/>
            <a:ext cx="9784307" cy="5125828"/>
          </a:xfrm>
          <a:prstGeom prst="rect">
            <a:avLst/>
          </a:prstGeom>
        </p:spPr>
        <p:txBody>
          <a:bodyPr vert="horz" wrap="square" lIns="0" tIns="10897" rIns="0" bIns="0" rtlCol="0">
            <a:spAutoFit/>
          </a:bodyPr>
          <a:lstStyle/>
          <a:p>
            <a:pPr marL="11471" algn="l">
              <a:spcBef>
                <a:spcPts val="86"/>
              </a:spcBef>
            </a:pPr>
            <a:r>
              <a:rPr lang="en-US" sz="2890" b="1" u="sng" spc="-27" dirty="0">
                <a:solidFill>
                  <a:srgbClr val="FFFF00"/>
                </a:solidFill>
              </a:rPr>
              <a:t>ALKYNE</a:t>
            </a:r>
            <a:br>
              <a:rPr lang="en-US" sz="2890" b="1" u="sng" spc="-27" dirty="0"/>
            </a:br>
            <a:br>
              <a:rPr lang="en-US" b="1" u="sng" spc="-27" dirty="0"/>
            </a:br>
            <a:r>
              <a:rPr lang="en-US" spc="-27" dirty="0"/>
              <a:t>		*	CH </a:t>
            </a:r>
            <a:r>
              <a:rPr lang="en-US" spc="-27" dirty="0">
                <a:sym typeface="Symbol" panose="05050102010706020507" pitchFamily="18" charset="2"/>
              </a:rPr>
              <a:t></a:t>
            </a:r>
            <a:r>
              <a:rPr lang="en-US" spc="-27" dirty="0"/>
              <a:t> CH</a:t>
            </a:r>
            <a:br>
              <a:rPr lang="en-US" spc="-27" dirty="0"/>
            </a:br>
            <a:br>
              <a:rPr lang="en-US" spc="-27" dirty="0"/>
            </a:br>
            <a:r>
              <a:rPr lang="en-US" spc="-27" dirty="0"/>
              <a:t>		*	CH</a:t>
            </a:r>
            <a:r>
              <a:rPr lang="en-US" spc="-27" baseline="-25000" dirty="0"/>
              <a:t>3</a:t>
            </a:r>
            <a:r>
              <a:rPr lang="en-US" spc="-27" dirty="0"/>
              <a:t> – C </a:t>
            </a:r>
            <a:r>
              <a:rPr lang="en-US" spc="-27" dirty="0">
                <a:sym typeface="Symbol" panose="05050102010706020507" pitchFamily="18" charset="2"/>
              </a:rPr>
              <a:t> </a:t>
            </a:r>
            <a:r>
              <a:rPr lang="en-US" spc="-27" dirty="0"/>
              <a:t>C – CH</a:t>
            </a:r>
            <a:r>
              <a:rPr lang="en-US" spc="-27" baseline="-25000" dirty="0"/>
              <a:t>3</a:t>
            </a:r>
            <a:br>
              <a:rPr lang="en-US" spc="-27" baseline="-25000" dirty="0"/>
            </a:br>
            <a:br>
              <a:rPr lang="en-US" spc="-27" dirty="0"/>
            </a:br>
            <a:r>
              <a:rPr lang="en-US" spc="-27" dirty="0"/>
              <a:t>		*	CH</a:t>
            </a:r>
            <a:r>
              <a:rPr lang="en-US" spc="-27" baseline="-25000" dirty="0"/>
              <a:t>3 </a:t>
            </a:r>
            <a:r>
              <a:rPr lang="en-US" spc="-27" dirty="0"/>
              <a:t>- CH</a:t>
            </a:r>
            <a:r>
              <a:rPr lang="en-US" spc="-27" baseline="-25000" dirty="0"/>
              <a:t>2 </a:t>
            </a:r>
            <a:r>
              <a:rPr lang="en-US" spc="-27" dirty="0"/>
              <a:t>- C </a:t>
            </a:r>
            <a:r>
              <a:rPr lang="en-US" spc="-27" dirty="0">
                <a:sym typeface="Symbol" panose="05050102010706020507" pitchFamily="18" charset="2"/>
              </a:rPr>
              <a:t> </a:t>
            </a:r>
            <a:r>
              <a:rPr lang="en-US" spc="-27" dirty="0"/>
              <a:t>CH</a:t>
            </a:r>
            <a:br>
              <a:rPr lang="en-US" spc="-27" dirty="0"/>
            </a:br>
            <a:br>
              <a:rPr lang="en-US" spc="-27" dirty="0"/>
            </a:br>
            <a:br>
              <a:rPr lang="en-US" spc="-27" dirty="0"/>
            </a:br>
            <a:r>
              <a:rPr lang="en-US" spc="-27" dirty="0"/>
              <a:t>		*</a:t>
            </a:r>
            <a:br>
              <a:rPr lang="en-US" spc="-27" dirty="0"/>
            </a:br>
            <a:br>
              <a:rPr lang="en-US" spc="-27" dirty="0"/>
            </a:br>
            <a:br>
              <a:rPr lang="en-US" spc="-27" dirty="0"/>
            </a:br>
            <a:r>
              <a:rPr lang="en-US" spc="-27" dirty="0"/>
              <a:t>		*	</a:t>
            </a:r>
            <a:endParaRPr spc="-5" dirty="0"/>
          </a:p>
        </p:txBody>
      </p:sp>
      <p:pic>
        <p:nvPicPr>
          <p:cNvPr id="4" name="Picture 3">
            <a:extLst>
              <a:ext uri="{FF2B5EF4-FFF2-40B4-BE49-F238E27FC236}">
                <a16:creationId xmlns:a16="http://schemas.microsoft.com/office/drawing/2014/main" id="{1D155EBF-8AFD-4177-0CD3-923BD1E43835}"/>
              </a:ext>
            </a:extLst>
          </p:cNvPr>
          <p:cNvPicPr>
            <a:picLocks noChangeAspect="1"/>
          </p:cNvPicPr>
          <p:nvPr/>
        </p:nvPicPr>
        <p:blipFill>
          <a:blip r:embed="rId3"/>
          <a:stretch>
            <a:fillRect/>
          </a:stretch>
        </p:blipFill>
        <p:spPr>
          <a:xfrm>
            <a:off x="3393188" y="3647608"/>
            <a:ext cx="3056377" cy="920595"/>
          </a:xfrm>
          <a:prstGeom prst="rect">
            <a:avLst/>
          </a:prstGeom>
        </p:spPr>
      </p:pic>
      <p:pic>
        <p:nvPicPr>
          <p:cNvPr id="5" name="Picture 4">
            <a:extLst>
              <a:ext uri="{FF2B5EF4-FFF2-40B4-BE49-F238E27FC236}">
                <a16:creationId xmlns:a16="http://schemas.microsoft.com/office/drawing/2014/main" id="{BF368DA1-F921-A553-0FA1-62C3A3A207DD}"/>
              </a:ext>
            </a:extLst>
          </p:cNvPr>
          <p:cNvPicPr>
            <a:picLocks noChangeAspect="1"/>
          </p:cNvPicPr>
          <p:nvPr/>
        </p:nvPicPr>
        <p:blipFill>
          <a:blip r:embed="rId4"/>
          <a:stretch>
            <a:fillRect/>
          </a:stretch>
        </p:blipFill>
        <p:spPr>
          <a:xfrm>
            <a:off x="3393187" y="4817595"/>
            <a:ext cx="3056376" cy="959214"/>
          </a:xfrm>
          <a:prstGeom prst="rect">
            <a:avLst/>
          </a:prstGeom>
        </p:spPr>
      </p:pic>
    </p:spTree>
    <p:extLst>
      <p:ext uri="{BB962C8B-B14F-4D97-AF65-F5344CB8AC3E}">
        <p14:creationId xmlns:p14="http://schemas.microsoft.com/office/powerpoint/2010/main" val="26056707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72919" y="403070"/>
            <a:ext cx="9784307" cy="5125828"/>
          </a:xfrm>
          <a:prstGeom prst="rect">
            <a:avLst/>
          </a:prstGeom>
        </p:spPr>
        <p:txBody>
          <a:bodyPr vert="horz" wrap="square" lIns="0" tIns="10897" rIns="0" bIns="0" rtlCol="0">
            <a:spAutoFit/>
          </a:bodyPr>
          <a:lstStyle/>
          <a:p>
            <a:pPr marL="11471" algn="l">
              <a:spcBef>
                <a:spcPts val="86"/>
              </a:spcBef>
            </a:pPr>
            <a:r>
              <a:rPr lang="en-US" sz="2890" b="1" u="sng" spc="-27" dirty="0">
                <a:solidFill>
                  <a:srgbClr val="92D050"/>
                </a:solidFill>
              </a:rPr>
              <a:t>ALCOHOL</a:t>
            </a:r>
            <a:br>
              <a:rPr lang="en-US" sz="2890" b="1" u="sng" spc="-27" dirty="0"/>
            </a:br>
            <a:r>
              <a:rPr lang="en-US" spc="-27" dirty="0"/>
              <a:t>	*	CH</a:t>
            </a:r>
            <a:r>
              <a:rPr lang="en-US" spc="-27" baseline="-25000" dirty="0"/>
              <a:t>3</a:t>
            </a:r>
            <a:r>
              <a:rPr lang="en-US" spc="-27" dirty="0"/>
              <a:t> = OH</a:t>
            </a:r>
            <a:br>
              <a:rPr lang="en-US" spc="-27" dirty="0"/>
            </a:br>
            <a:r>
              <a:rPr lang="en-US" spc="-27" dirty="0"/>
              <a:t>	*	CH</a:t>
            </a:r>
            <a:r>
              <a:rPr lang="en-US" spc="-27" baseline="-25000" dirty="0"/>
              <a:t>3</a:t>
            </a:r>
            <a:r>
              <a:rPr lang="en-US" spc="-27" dirty="0"/>
              <a:t> – CH</a:t>
            </a:r>
            <a:r>
              <a:rPr lang="en-US" spc="-27" baseline="-25000" dirty="0"/>
              <a:t>2</a:t>
            </a:r>
            <a:r>
              <a:rPr lang="en-US" spc="-27" dirty="0"/>
              <a:t> – OH</a:t>
            </a:r>
            <a:br>
              <a:rPr lang="en-US" spc="-27" baseline="-25000" dirty="0"/>
            </a:br>
            <a:r>
              <a:rPr lang="en-US" spc="-27" dirty="0"/>
              <a:t>	*	CH</a:t>
            </a:r>
            <a:r>
              <a:rPr lang="en-US" spc="-27" baseline="-25000" dirty="0"/>
              <a:t>3 </a:t>
            </a:r>
            <a:r>
              <a:rPr lang="en-US" spc="-27" dirty="0"/>
              <a:t>- CH</a:t>
            </a:r>
            <a:r>
              <a:rPr lang="en-US" spc="-27" baseline="-25000" dirty="0"/>
              <a:t> </a:t>
            </a:r>
            <a:r>
              <a:rPr lang="en-US" spc="-27" dirty="0"/>
              <a:t>– CH</a:t>
            </a:r>
            <a:r>
              <a:rPr lang="en-US" spc="-27" baseline="-25000" dirty="0"/>
              <a:t>2</a:t>
            </a:r>
            <a:r>
              <a:rPr lang="en-US" spc="-27" dirty="0"/>
              <a:t> –</a:t>
            </a:r>
            <a:r>
              <a:rPr lang="en-US" spc="-27" dirty="0">
                <a:sym typeface="Symbol" panose="05050102010706020507" pitchFamily="18" charset="2"/>
              </a:rPr>
              <a:t> </a:t>
            </a:r>
            <a:r>
              <a:rPr lang="en-US" spc="-27" dirty="0"/>
              <a:t>CH</a:t>
            </a:r>
            <a:r>
              <a:rPr lang="en-US" spc="-27" baseline="-25000" dirty="0"/>
              <a:t>3</a:t>
            </a:r>
            <a:br>
              <a:rPr lang="en-US" spc="-27" baseline="-25000" dirty="0"/>
            </a:br>
            <a:r>
              <a:rPr lang="en-US" spc="-27" baseline="-25000" dirty="0"/>
              <a:t>			 </a:t>
            </a:r>
            <a:r>
              <a:rPr lang="en-US" spc="-27" dirty="0"/>
              <a:t>|</a:t>
            </a:r>
            <a:br>
              <a:rPr lang="en-US" spc="-27" dirty="0"/>
            </a:br>
            <a:r>
              <a:rPr lang="en-US" spc="-27" dirty="0"/>
              <a:t>			OH</a:t>
            </a:r>
            <a:br>
              <a:rPr lang="en-US" spc="-27" dirty="0"/>
            </a:br>
            <a:r>
              <a:rPr lang="en-US" spc="-27" dirty="0"/>
              <a:t>	</a:t>
            </a:r>
            <a:br>
              <a:rPr lang="en-US" spc="-27" dirty="0"/>
            </a:br>
            <a:r>
              <a:rPr lang="en-US" spc="-27" dirty="0"/>
              <a:t>	*</a:t>
            </a:r>
            <a:br>
              <a:rPr lang="en-US" spc="-27" dirty="0"/>
            </a:br>
            <a:br>
              <a:rPr lang="en-US" spc="-27" dirty="0"/>
            </a:br>
            <a:br>
              <a:rPr lang="en-US" spc="-27" dirty="0"/>
            </a:br>
            <a:r>
              <a:rPr lang="en-US" spc="-27" dirty="0"/>
              <a:t>	*	</a:t>
            </a:r>
            <a:br>
              <a:rPr lang="en-US" spc="-27" dirty="0"/>
            </a:br>
            <a:br>
              <a:rPr lang="en-US" spc="-27" dirty="0"/>
            </a:br>
            <a:r>
              <a:rPr lang="en-US" spc="-27" dirty="0"/>
              <a:t>	*</a:t>
            </a:r>
            <a:endParaRPr spc="-5" dirty="0"/>
          </a:p>
        </p:txBody>
      </p:sp>
      <p:pic>
        <p:nvPicPr>
          <p:cNvPr id="3" name="Picture 2">
            <a:extLst>
              <a:ext uri="{FF2B5EF4-FFF2-40B4-BE49-F238E27FC236}">
                <a16:creationId xmlns:a16="http://schemas.microsoft.com/office/drawing/2014/main" id="{CD1C5761-5D7F-0991-B8FD-A4936F87F183}"/>
              </a:ext>
            </a:extLst>
          </p:cNvPr>
          <p:cNvPicPr>
            <a:picLocks noChangeAspect="1"/>
          </p:cNvPicPr>
          <p:nvPr/>
        </p:nvPicPr>
        <p:blipFill>
          <a:blip r:embed="rId3"/>
          <a:stretch>
            <a:fillRect/>
          </a:stretch>
        </p:blipFill>
        <p:spPr>
          <a:xfrm>
            <a:off x="2567314" y="2787167"/>
            <a:ext cx="2257666" cy="998087"/>
          </a:xfrm>
          <a:prstGeom prst="rect">
            <a:avLst/>
          </a:prstGeom>
        </p:spPr>
      </p:pic>
      <p:pic>
        <p:nvPicPr>
          <p:cNvPr id="6" name="Picture 5">
            <a:extLst>
              <a:ext uri="{FF2B5EF4-FFF2-40B4-BE49-F238E27FC236}">
                <a16:creationId xmlns:a16="http://schemas.microsoft.com/office/drawing/2014/main" id="{4124CB5D-5874-C7FC-D8E8-38A413B4DAB3}"/>
              </a:ext>
            </a:extLst>
          </p:cNvPr>
          <p:cNvPicPr>
            <a:picLocks noChangeAspect="1"/>
          </p:cNvPicPr>
          <p:nvPr/>
        </p:nvPicPr>
        <p:blipFill>
          <a:blip r:embed="rId4"/>
          <a:stretch>
            <a:fillRect/>
          </a:stretch>
        </p:blipFill>
        <p:spPr>
          <a:xfrm>
            <a:off x="2567315" y="3854076"/>
            <a:ext cx="2317820" cy="757051"/>
          </a:xfrm>
          <a:prstGeom prst="rect">
            <a:avLst/>
          </a:prstGeom>
        </p:spPr>
      </p:pic>
      <p:pic>
        <p:nvPicPr>
          <p:cNvPr id="7" name="Picture 6">
            <a:extLst>
              <a:ext uri="{FF2B5EF4-FFF2-40B4-BE49-F238E27FC236}">
                <a16:creationId xmlns:a16="http://schemas.microsoft.com/office/drawing/2014/main" id="{975EA941-25D6-C935-DC21-0B9C3B83AC11}"/>
              </a:ext>
            </a:extLst>
          </p:cNvPr>
          <p:cNvPicPr>
            <a:picLocks noChangeAspect="1"/>
          </p:cNvPicPr>
          <p:nvPr/>
        </p:nvPicPr>
        <p:blipFill>
          <a:blip r:embed="rId5"/>
          <a:stretch>
            <a:fillRect/>
          </a:stretch>
        </p:blipFill>
        <p:spPr>
          <a:xfrm>
            <a:off x="2550108" y="4679949"/>
            <a:ext cx="2346706" cy="917771"/>
          </a:xfrm>
          <a:prstGeom prst="rect">
            <a:avLst/>
          </a:prstGeom>
        </p:spPr>
      </p:pic>
    </p:spTree>
    <p:extLst>
      <p:ext uri="{BB962C8B-B14F-4D97-AF65-F5344CB8AC3E}">
        <p14:creationId xmlns:p14="http://schemas.microsoft.com/office/powerpoint/2010/main" val="42747244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72919" y="403070"/>
            <a:ext cx="9784307" cy="5514999"/>
          </a:xfrm>
          <a:prstGeom prst="rect">
            <a:avLst/>
          </a:prstGeom>
        </p:spPr>
        <p:txBody>
          <a:bodyPr vert="horz" wrap="square" lIns="0" tIns="10897" rIns="0" bIns="0" rtlCol="0">
            <a:spAutoFit/>
          </a:bodyPr>
          <a:lstStyle/>
          <a:p>
            <a:pPr marL="11471" algn="l">
              <a:spcBef>
                <a:spcPts val="86"/>
              </a:spcBef>
            </a:pPr>
            <a:r>
              <a:rPr lang="en-US" sz="2890" b="1" u="sng" spc="-27" dirty="0">
                <a:solidFill>
                  <a:srgbClr val="92D050"/>
                </a:solidFill>
              </a:rPr>
              <a:t>ALDEHYDE</a:t>
            </a:r>
            <a:br>
              <a:rPr lang="en-US" sz="2890" b="1" u="sng" spc="-27" dirty="0"/>
            </a:br>
            <a:r>
              <a:rPr lang="en-US" spc="-27" dirty="0"/>
              <a:t>	*	CH</a:t>
            </a:r>
            <a:r>
              <a:rPr lang="en-US" spc="-27" baseline="-25000" dirty="0"/>
              <a:t>3</a:t>
            </a:r>
            <a:r>
              <a:rPr lang="en-US" spc="-27" dirty="0"/>
              <a:t> - CHO</a:t>
            </a:r>
            <a:br>
              <a:rPr lang="en-US" spc="-27" dirty="0"/>
            </a:br>
            <a:r>
              <a:rPr lang="en-US" spc="-27" dirty="0"/>
              <a:t>	*	CH</a:t>
            </a:r>
            <a:r>
              <a:rPr lang="en-US" spc="-27" baseline="-25000" dirty="0"/>
              <a:t>3</a:t>
            </a:r>
            <a:r>
              <a:rPr lang="en-US" spc="-27" dirty="0"/>
              <a:t> – CH</a:t>
            </a:r>
            <a:r>
              <a:rPr lang="en-US" spc="-27" baseline="-25000" dirty="0"/>
              <a:t>2</a:t>
            </a:r>
            <a:r>
              <a:rPr lang="en-US" spc="-27" dirty="0"/>
              <a:t> – CHO</a:t>
            </a:r>
            <a:br>
              <a:rPr lang="en-US" spc="-27" baseline="-25000" dirty="0"/>
            </a:br>
            <a:r>
              <a:rPr lang="en-US" spc="-27" dirty="0"/>
              <a:t>	</a:t>
            </a:r>
            <a:br>
              <a:rPr lang="en-US" spc="-27" dirty="0"/>
            </a:br>
            <a:r>
              <a:rPr lang="en-US" spc="-27" dirty="0"/>
              <a:t>	*</a:t>
            </a:r>
            <a:br>
              <a:rPr lang="en-US" spc="-27" dirty="0"/>
            </a:br>
            <a:br>
              <a:rPr lang="en-US" spc="-27" dirty="0"/>
            </a:br>
            <a:r>
              <a:rPr lang="en-US" spc="-27" dirty="0"/>
              <a:t>	*	</a:t>
            </a:r>
            <a:br>
              <a:rPr lang="en-US" spc="-27" dirty="0"/>
            </a:br>
            <a:br>
              <a:rPr lang="en-US" spc="-27" dirty="0"/>
            </a:br>
            <a:br>
              <a:rPr lang="en-US" spc="-27" dirty="0"/>
            </a:br>
            <a:r>
              <a:rPr lang="en-US" spc="-27" dirty="0"/>
              <a:t>	*	CHO – CH</a:t>
            </a:r>
            <a:r>
              <a:rPr lang="en-US" spc="-27" baseline="-25000" dirty="0"/>
              <a:t>2</a:t>
            </a:r>
            <a:r>
              <a:rPr lang="en-US" spc="-27" dirty="0"/>
              <a:t> – CH</a:t>
            </a:r>
            <a:r>
              <a:rPr lang="en-US" spc="-27" baseline="-25000" dirty="0"/>
              <a:t>2</a:t>
            </a:r>
            <a:r>
              <a:rPr lang="en-US" spc="-27" dirty="0"/>
              <a:t> – CHO</a:t>
            </a:r>
            <a:br>
              <a:rPr lang="en-US" spc="-27" dirty="0"/>
            </a:br>
            <a:br>
              <a:rPr lang="en-US" spc="-27" dirty="0"/>
            </a:br>
            <a:r>
              <a:rPr lang="en-US" spc="-27" dirty="0"/>
              <a:t>	*	CHO – CH</a:t>
            </a:r>
            <a:r>
              <a:rPr lang="en-US" spc="-27" baseline="-25000" dirty="0"/>
              <a:t>2</a:t>
            </a:r>
            <a:r>
              <a:rPr lang="en-US" spc="-27" dirty="0"/>
              <a:t> – CH – CHO</a:t>
            </a:r>
            <a:br>
              <a:rPr lang="en-US" spc="-27" dirty="0"/>
            </a:br>
            <a:r>
              <a:rPr lang="en-US" spc="-27" dirty="0"/>
              <a:t>				   |</a:t>
            </a:r>
            <a:br>
              <a:rPr lang="en-US" spc="-27" dirty="0"/>
            </a:br>
            <a:r>
              <a:rPr lang="en-US" spc="-27" dirty="0"/>
              <a:t>				    CHO</a:t>
            </a:r>
            <a:endParaRPr spc="-5" dirty="0"/>
          </a:p>
        </p:txBody>
      </p:sp>
      <p:pic>
        <p:nvPicPr>
          <p:cNvPr id="4" name="Picture 3">
            <a:extLst>
              <a:ext uri="{FF2B5EF4-FFF2-40B4-BE49-F238E27FC236}">
                <a16:creationId xmlns:a16="http://schemas.microsoft.com/office/drawing/2014/main" id="{F145348E-316E-EE0D-4F84-BD1CA136B79B}"/>
              </a:ext>
            </a:extLst>
          </p:cNvPr>
          <p:cNvPicPr>
            <a:picLocks noChangeAspect="1"/>
          </p:cNvPicPr>
          <p:nvPr/>
        </p:nvPicPr>
        <p:blipFill>
          <a:blip r:embed="rId3"/>
          <a:stretch>
            <a:fillRect/>
          </a:stretch>
        </p:blipFill>
        <p:spPr>
          <a:xfrm>
            <a:off x="2567314" y="1711110"/>
            <a:ext cx="2546799" cy="671116"/>
          </a:xfrm>
          <a:prstGeom prst="rect">
            <a:avLst/>
          </a:prstGeom>
        </p:spPr>
      </p:pic>
      <p:pic>
        <p:nvPicPr>
          <p:cNvPr id="5" name="Picture 4">
            <a:extLst>
              <a:ext uri="{FF2B5EF4-FFF2-40B4-BE49-F238E27FC236}">
                <a16:creationId xmlns:a16="http://schemas.microsoft.com/office/drawing/2014/main" id="{8FD708A4-393B-5D3E-5D2F-43EF25FFB02C}"/>
              </a:ext>
            </a:extLst>
          </p:cNvPr>
          <p:cNvPicPr>
            <a:picLocks noChangeAspect="1"/>
          </p:cNvPicPr>
          <p:nvPr/>
        </p:nvPicPr>
        <p:blipFill>
          <a:blip r:embed="rId4"/>
          <a:stretch>
            <a:fillRect/>
          </a:stretch>
        </p:blipFill>
        <p:spPr>
          <a:xfrm>
            <a:off x="2548644" y="2459831"/>
            <a:ext cx="2574072" cy="1118639"/>
          </a:xfrm>
          <a:prstGeom prst="rect">
            <a:avLst/>
          </a:prstGeom>
        </p:spPr>
      </p:pic>
    </p:spTree>
    <p:extLst>
      <p:ext uri="{BB962C8B-B14F-4D97-AF65-F5344CB8AC3E}">
        <p14:creationId xmlns:p14="http://schemas.microsoft.com/office/powerpoint/2010/main" val="33308906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72919" y="403070"/>
            <a:ext cx="9784307" cy="5385275"/>
          </a:xfrm>
          <a:prstGeom prst="rect">
            <a:avLst/>
          </a:prstGeom>
        </p:spPr>
        <p:txBody>
          <a:bodyPr vert="horz" wrap="square" lIns="0" tIns="10897" rIns="0" bIns="0" rtlCol="0">
            <a:spAutoFit/>
          </a:bodyPr>
          <a:lstStyle/>
          <a:p>
            <a:pPr marL="11471" algn="l">
              <a:spcBef>
                <a:spcPts val="86"/>
              </a:spcBef>
            </a:pPr>
            <a:r>
              <a:rPr lang="en-US" sz="2890" b="1" u="sng" spc="-27" dirty="0">
                <a:solidFill>
                  <a:srgbClr val="92D050"/>
                </a:solidFill>
              </a:rPr>
              <a:t>KETONE</a:t>
            </a:r>
            <a:br>
              <a:rPr lang="en-US" sz="2890" b="1" u="sng" spc="-27" dirty="0"/>
            </a:br>
            <a:r>
              <a:rPr lang="en-US" spc="-27" dirty="0"/>
              <a:t>	*	CH</a:t>
            </a:r>
            <a:r>
              <a:rPr lang="en-US" spc="-27" baseline="-25000" dirty="0"/>
              <a:t>3</a:t>
            </a:r>
            <a:r>
              <a:rPr lang="en-US" spc="-27" dirty="0"/>
              <a:t>COCH</a:t>
            </a:r>
            <a:r>
              <a:rPr lang="en-US" spc="-27" baseline="-25000" dirty="0"/>
              <a:t>3</a:t>
            </a:r>
            <a:br>
              <a:rPr lang="en-US" spc="-27" dirty="0"/>
            </a:br>
            <a:r>
              <a:rPr lang="en-US" spc="-27" dirty="0"/>
              <a:t>	*	CH</a:t>
            </a:r>
            <a:r>
              <a:rPr lang="en-US" spc="-27" baseline="-25000" dirty="0"/>
              <a:t>3</a:t>
            </a:r>
            <a:r>
              <a:rPr lang="en-US" spc="-27" dirty="0"/>
              <a:t>–CO–CH</a:t>
            </a:r>
            <a:r>
              <a:rPr lang="en-US" spc="-27" baseline="-25000" dirty="0"/>
              <a:t>2</a:t>
            </a:r>
            <a:r>
              <a:rPr lang="en-US" spc="-27" dirty="0"/>
              <a:t>-CH</a:t>
            </a:r>
            <a:r>
              <a:rPr lang="en-US" spc="-27" baseline="-25000" dirty="0"/>
              <a:t>2</a:t>
            </a:r>
            <a:r>
              <a:rPr lang="en-US" spc="-27" dirty="0"/>
              <a:t>-CH</a:t>
            </a:r>
            <a:r>
              <a:rPr lang="en-US" spc="-27" baseline="-25000" dirty="0"/>
              <a:t>3</a:t>
            </a:r>
            <a:br>
              <a:rPr lang="en-US" spc="-27" dirty="0"/>
            </a:br>
            <a:r>
              <a:rPr lang="en-US" spc="-27" dirty="0"/>
              <a:t>	*	CH</a:t>
            </a:r>
            <a:r>
              <a:rPr lang="en-US" spc="-27" baseline="-25000" dirty="0"/>
              <a:t>3</a:t>
            </a:r>
            <a:r>
              <a:rPr lang="en-US" spc="-27" dirty="0"/>
              <a:t>-CO-CH</a:t>
            </a:r>
            <a:r>
              <a:rPr lang="en-US" spc="-27" baseline="-25000" dirty="0"/>
              <a:t>2</a:t>
            </a:r>
            <a:r>
              <a:rPr lang="en-US" spc="-27" dirty="0"/>
              <a:t>-CO-CH</a:t>
            </a:r>
            <a:r>
              <a:rPr lang="en-US" spc="-27" baseline="-25000" dirty="0"/>
              <a:t>3</a:t>
            </a:r>
            <a:br>
              <a:rPr lang="en-US" spc="-27" baseline="-25000" dirty="0"/>
            </a:br>
            <a:br>
              <a:rPr lang="en-US" spc="-27" baseline="-25000" dirty="0"/>
            </a:br>
            <a:r>
              <a:rPr lang="en-US" spc="-27" dirty="0"/>
              <a:t>	</a:t>
            </a:r>
            <a:br>
              <a:rPr lang="en-US" spc="-27" dirty="0"/>
            </a:br>
            <a:r>
              <a:rPr lang="en-US" spc="-27" dirty="0"/>
              <a:t>	*</a:t>
            </a:r>
            <a:br>
              <a:rPr lang="en-US" spc="-27" dirty="0"/>
            </a:br>
            <a:br>
              <a:rPr lang="en-US" spc="-27" dirty="0"/>
            </a:br>
            <a:r>
              <a:rPr lang="en-US" spc="-27" dirty="0"/>
              <a:t>	*	</a:t>
            </a:r>
            <a:br>
              <a:rPr lang="en-US" spc="-27" dirty="0"/>
            </a:br>
            <a:br>
              <a:rPr lang="en-US" spc="-27" dirty="0"/>
            </a:br>
            <a:r>
              <a:rPr lang="en-US" spc="-27" dirty="0"/>
              <a:t>	*</a:t>
            </a:r>
            <a:br>
              <a:rPr lang="en-US" spc="-27" dirty="0"/>
            </a:br>
            <a:br>
              <a:rPr lang="en-US" spc="-27" dirty="0"/>
            </a:br>
            <a:r>
              <a:rPr lang="en-US" spc="-27" dirty="0"/>
              <a:t>	</a:t>
            </a:r>
            <a:br>
              <a:rPr lang="en-US" spc="-27" dirty="0"/>
            </a:br>
            <a:r>
              <a:rPr lang="en-US" spc="-27" dirty="0"/>
              <a:t>	*</a:t>
            </a:r>
            <a:endParaRPr spc="-5" dirty="0"/>
          </a:p>
        </p:txBody>
      </p:sp>
      <p:pic>
        <p:nvPicPr>
          <p:cNvPr id="3" name="Picture 2">
            <a:extLst>
              <a:ext uri="{FF2B5EF4-FFF2-40B4-BE49-F238E27FC236}">
                <a16:creationId xmlns:a16="http://schemas.microsoft.com/office/drawing/2014/main" id="{EE859213-B48C-8C15-2318-886FB8BA6935}"/>
              </a:ext>
            </a:extLst>
          </p:cNvPr>
          <p:cNvPicPr>
            <a:picLocks noChangeAspect="1"/>
          </p:cNvPicPr>
          <p:nvPr/>
        </p:nvPicPr>
        <p:blipFill>
          <a:blip r:embed="rId3"/>
          <a:stretch>
            <a:fillRect/>
          </a:stretch>
        </p:blipFill>
        <p:spPr>
          <a:xfrm>
            <a:off x="2636138" y="2108554"/>
            <a:ext cx="1960601" cy="850826"/>
          </a:xfrm>
          <a:prstGeom prst="rect">
            <a:avLst/>
          </a:prstGeom>
        </p:spPr>
      </p:pic>
      <p:pic>
        <p:nvPicPr>
          <p:cNvPr id="6" name="Picture 5">
            <a:extLst>
              <a:ext uri="{FF2B5EF4-FFF2-40B4-BE49-F238E27FC236}">
                <a16:creationId xmlns:a16="http://schemas.microsoft.com/office/drawing/2014/main" id="{1E5967ED-6326-F8FA-7BDC-113F91FABF82}"/>
              </a:ext>
            </a:extLst>
          </p:cNvPr>
          <p:cNvPicPr>
            <a:picLocks noChangeAspect="1"/>
          </p:cNvPicPr>
          <p:nvPr/>
        </p:nvPicPr>
        <p:blipFill>
          <a:blip r:embed="rId4"/>
          <a:stretch>
            <a:fillRect/>
          </a:stretch>
        </p:blipFill>
        <p:spPr>
          <a:xfrm>
            <a:off x="2636138" y="3028203"/>
            <a:ext cx="1960601" cy="850827"/>
          </a:xfrm>
          <a:prstGeom prst="rect">
            <a:avLst/>
          </a:prstGeom>
        </p:spPr>
      </p:pic>
      <p:pic>
        <p:nvPicPr>
          <p:cNvPr id="7" name="Picture 6">
            <a:extLst>
              <a:ext uri="{FF2B5EF4-FFF2-40B4-BE49-F238E27FC236}">
                <a16:creationId xmlns:a16="http://schemas.microsoft.com/office/drawing/2014/main" id="{2A98B4E7-5C9A-3E73-0B72-E9E5EB4C3BE0}"/>
              </a:ext>
            </a:extLst>
          </p:cNvPr>
          <p:cNvPicPr>
            <a:picLocks noChangeAspect="1"/>
          </p:cNvPicPr>
          <p:nvPr/>
        </p:nvPicPr>
        <p:blipFill>
          <a:blip r:embed="rId5"/>
          <a:stretch>
            <a:fillRect/>
          </a:stretch>
        </p:blipFill>
        <p:spPr>
          <a:xfrm>
            <a:off x="2636138" y="3973663"/>
            <a:ext cx="2074398" cy="850828"/>
          </a:xfrm>
          <a:prstGeom prst="rect">
            <a:avLst/>
          </a:prstGeom>
        </p:spPr>
      </p:pic>
      <p:pic>
        <p:nvPicPr>
          <p:cNvPr id="8" name="Picture 7">
            <a:extLst>
              <a:ext uri="{FF2B5EF4-FFF2-40B4-BE49-F238E27FC236}">
                <a16:creationId xmlns:a16="http://schemas.microsoft.com/office/drawing/2014/main" id="{2F4DE40C-8EF7-5050-ACEA-6E09377DCFEB}"/>
              </a:ext>
            </a:extLst>
          </p:cNvPr>
          <p:cNvPicPr>
            <a:picLocks noChangeAspect="1"/>
          </p:cNvPicPr>
          <p:nvPr/>
        </p:nvPicPr>
        <p:blipFill>
          <a:blip r:embed="rId6"/>
          <a:stretch>
            <a:fillRect/>
          </a:stretch>
        </p:blipFill>
        <p:spPr>
          <a:xfrm>
            <a:off x="2644741" y="4884710"/>
            <a:ext cx="2017097" cy="1102873"/>
          </a:xfrm>
          <a:prstGeom prst="rect">
            <a:avLst/>
          </a:prstGeom>
        </p:spPr>
      </p:pic>
    </p:spTree>
    <p:extLst>
      <p:ext uri="{BB962C8B-B14F-4D97-AF65-F5344CB8AC3E}">
        <p14:creationId xmlns:p14="http://schemas.microsoft.com/office/powerpoint/2010/main" val="11754425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72919" y="403070"/>
            <a:ext cx="9784307" cy="5514999"/>
          </a:xfrm>
          <a:prstGeom prst="rect">
            <a:avLst/>
          </a:prstGeom>
        </p:spPr>
        <p:txBody>
          <a:bodyPr vert="horz" wrap="square" lIns="0" tIns="10897" rIns="0" bIns="0" rtlCol="0">
            <a:spAutoFit/>
          </a:bodyPr>
          <a:lstStyle/>
          <a:p>
            <a:pPr marL="11471" algn="l">
              <a:spcBef>
                <a:spcPts val="86"/>
              </a:spcBef>
            </a:pPr>
            <a:r>
              <a:rPr lang="en-US" sz="2890" b="1" u="sng" spc="-27" dirty="0">
                <a:solidFill>
                  <a:srgbClr val="92D050"/>
                </a:solidFill>
              </a:rPr>
              <a:t>CARBOXYLIC ACID</a:t>
            </a:r>
            <a:br>
              <a:rPr lang="en-US" sz="2890" b="1" u="sng" spc="-27" dirty="0"/>
            </a:br>
            <a:r>
              <a:rPr lang="en-US" spc="-27" dirty="0"/>
              <a:t>	*	CH</a:t>
            </a:r>
            <a:r>
              <a:rPr lang="en-US" spc="-27" baseline="-25000" dirty="0"/>
              <a:t>3</a:t>
            </a:r>
            <a:r>
              <a:rPr lang="en-US" spc="-27" dirty="0"/>
              <a:t>-COOH</a:t>
            </a:r>
            <a:br>
              <a:rPr lang="en-US" spc="-27" dirty="0"/>
            </a:br>
            <a:r>
              <a:rPr lang="en-US" spc="-27" dirty="0"/>
              <a:t>	*	HCOOH</a:t>
            </a:r>
            <a:br>
              <a:rPr lang="en-US" spc="-27" dirty="0"/>
            </a:br>
            <a:r>
              <a:rPr lang="en-US" spc="-27" dirty="0"/>
              <a:t>	*	CH</a:t>
            </a:r>
            <a:r>
              <a:rPr lang="en-US" spc="-27" baseline="-25000" dirty="0"/>
              <a:t>3</a:t>
            </a:r>
            <a:r>
              <a:rPr lang="en-US" spc="-27" dirty="0"/>
              <a:t>-CH</a:t>
            </a:r>
            <a:r>
              <a:rPr lang="en-US" spc="-27" baseline="-25000" dirty="0"/>
              <a:t>2</a:t>
            </a:r>
            <a:r>
              <a:rPr lang="en-US" spc="-27" dirty="0"/>
              <a:t>-CH</a:t>
            </a:r>
            <a:r>
              <a:rPr lang="en-US" spc="-27" baseline="-25000" dirty="0"/>
              <a:t>2</a:t>
            </a:r>
            <a:r>
              <a:rPr lang="en-US" spc="-27" dirty="0"/>
              <a:t>-COOH</a:t>
            </a:r>
            <a:br>
              <a:rPr lang="en-US" spc="-27" dirty="0"/>
            </a:br>
            <a:r>
              <a:rPr lang="en-US" spc="-27" dirty="0"/>
              <a:t>	*</a:t>
            </a:r>
            <a:br>
              <a:rPr lang="en-US" spc="-27" dirty="0"/>
            </a:br>
            <a:br>
              <a:rPr lang="en-US" spc="-27" dirty="0"/>
            </a:br>
            <a:r>
              <a:rPr lang="en-US" spc="-27" dirty="0"/>
              <a:t>	*</a:t>
            </a:r>
            <a:br>
              <a:rPr lang="en-US" spc="-27" dirty="0"/>
            </a:br>
            <a:br>
              <a:rPr lang="en-US" spc="-27" dirty="0"/>
            </a:br>
            <a:r>
              <a:rPr lang="en-US" spc="-27" dirty="0"/>
              <a:t>	</a:t>
            </a:r>
            <a:br>
              <a:rPr lang="en-US" spc="-27" dirty="0"/>
            </a:br>
            <a:r>
              <a:rPr lang="en-US" spc="-27" dirty="0"/>
              <a:t>	</a:t>
            </a:r>
            <a:br>
              <a:rPr lang="en-US" spc="-27" dirty="0"/>
            </a:br>
            <a:r>
              <a:rPr lang="en-US" spc="-27" dirty="0"/>
              <a:t>	*</a:t>
            </a:r>
            <a:br>
              <a:rPr lang="en-US" spc="-27" dirty="0"/>
            </a:br>
            <a:br>
              <a:rPr lang="en-US" spc="-27" dirty="0"/>
            </a:br>
            <a:br>
              <a:rPr lang="en-US" spc="-27" dirty="0"/>
            </a:br>
            <a:r>
              <a:rPr lang="en-US" spc="-27" dirty="0"/>
              <a:t>	*</a:t>
            </a:r>
            <a:endParaRPr spc="-5" dirty="0"/>
          </a:p>
        </p:txBody>
      </p:sp>
      <p:pic>
        <p:nvPicPr>
          <p:cNvPr id="4" name="Picture 3">
            <a:extLst>
              <a:ext uri="{FF2B5EF4-FFF2-40B4-BE49-F238E27FC236}">
                <a16:creationId xmlns:a16="http://schemas.microsoft.com/office/drawing/2014/main" id="{E7743C8B-8374-2A9A-5718-86BAE9A9AF50}"/>
              </a:ext>
            </a:extLst>
          </p:cNvPr>
          <p:cNvPicPr>
            <a:picLocks noChangeAspect="1"/>
          </p:cNvPicPr>
          <p:nvPr/>
        </p:nvPicPr>
        <p:blipFill>
          <a:blip r:embed="rId3"/>
          <a:stretch>
            <a:fillRect/>
          </a:stretch>
        </p:blipFill>
        <p:spPr>
          <a:xfrm>
            <a:off x="2627535" y="2064684"/>
            <a:ext cx="2064683" cy="621180"/>
          </a:xfrm>
          <a:prstGeom prst="rect">
            <a:avLst/>
          </a:prstGeom>
        </p:spPr>
      </p:pic>
      <p:pic>
        <p:nvPicPr>
          <p:cNvPr id="5" name="Picture 4">
            <a:extLst>
              <a:ext uri="{FF2B5EF4-FFF2-40B4-BE49-F238E27FC236}">
                <a16:creationId xmlns:a16="http://schemas.microsoft.com/office/drawing/2014/main" id="{4FAFA34B-95FA-F1FB-BBDC-8CE0C42B3FF3}"/>
              </a:ext>
            </a:extLst>
          </p:cNvPr>
          <p:cNvPicPr>
            <a:picLocks noChangeAspect="1"/>
          </p:cNvPicPr>
          <p:nvPr/>
        </p:nvPicPr>
        <p:blipFill>
          <a:blip r:embed="rId4"/>
          <a:stretch>
            <a:fillRect/>
          </a:stretch>
        </p:blipFill>
        <p:spPr>
          <a:xfrm>
            <a:off x="2618933" y="2757167"/>
            <a:ext cx="1785862" cy="825874"/>
          </a:xfrm>
          <a:prstGeom prst="rect">
            <a:avLst/>
          </a:prstGeom>
        </p:spPr>
      </p:pic>
      <p:pic>
        <p:nvPicPr>
          <p:cNvPr id="9" name="Picture 8">
            <a:extLst>
              <a:ext uri="{FF2B5EF4-FFF2-40B4-BE49-F238E27FC236}">
                <a16:creationId xmlns:a16="http://schemas.microsoft.com/office/drawing/2014/main" id="{E3ED7BD2-0869-3EAD-F176-D6CB3257A899}"/>
              </a:ext>
            </a:extLst>
          </p:cNvPr>
          <p:cNvPicPr>
            <a:picLocks noChangeAspect="1"/>
          </p:cNvPicPr>
          <p:nvPr/>
        </p:nvPicPr>
        <p:blipFill>
          <a:blip r:embed="rId5"/>
          <a:stretch>
            <a:fillRect/>
          </a:stretch>
        </p:blipFill>
        <p:spPr>
          <a:xfrm>
            <a:off x="2618933" y="3613196"/>
            <a:ext cx="1086943" cy="1507365"/>
          </a:xfrm>
          <a:prstGeom prst="rect">
            <a:avLst/>
          </a:prstGeom>
        </p:spPr>
      </p:pic>
      <p:pic>
        <p:nvPicPr>
          <p:cNvPr id="10" name="Picture 9">
            <a:extLst>
              <a:ext uri="{FF2B5EF4-FFF2-40B4-BE49-F238E27FC236}">
                <a16:creationId xmlns:a16="http://schemas.microsoft.com/office/drawing/2014/main" id="{C67D4627-9CA6-B583-E335-8BDF1583EAE7}"/>
              </a:ext>
            </a:extLst>
          </p:cNvPr>
          <p:cNvPicPr>
            <a:picLocks noChangeAspect="1"/>
          </p:cNvPicPr>
          <p:nvPr/>
        </p:nvPicPr>
        <p:blipFill>
          <a:blip r:embed="rId6"/>
          <a:stretch>
            <a:fillRect/>
          </a:stretch>
        </p:blipFill>
        <p:spPr>
          <a:xfrm>
            <a:off x="2618932" y="5161710"/>
            <a:ext cx="2322016" cy="1044091"/>
          </a:xfrm>
          <a:prstGeom prst="rect">
            <a:avLst/>
          </a:prstGeom>
        </p:spPr>
      </p:pic>
    </p:spTree>
    <p:extLst>
      <p:ext uri="{BB962C8B-B14F-4D97-AF65-F5344CB8AC3E}">
        <p14:creationId xmlns:p14="http://schemas.microsoft.com/office/powerpoint/2010/main" val="13487889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72919" y="403070"/>
            <a:ext cx="9784307" cy="4403081"/>
          </a:xfrm>
          <a:prstGeom prst="rect">
            <a:avLst/>
          </a:prstGeom>
        </p:spPr>
        <p:txBody>
          <a:bodyPr vert="horz" wrap="square" lIns="0" tIns="10897" rIns="0" bIns="0" rtlCol="0">
            <a:spAutoFit/>
          </a:bodyPr>
          <a:lstStyle/>
          <a:p>
            <a:pPr marL="11471" algn="l">
              <a:spcBef>
                <a:spcPts val="86"/>
              </a:spcBef>
            </a:pPr>
            <a:r>
              <a:rPr lang="en-US" sz="2890" b="1" u="sng" spc="-27" dirty="0">
                <a:solidFill>
                  <a:srgbClr val="FF0000"/>
                </a:solidFill>
              </a:rPr>
              <a:t>ESTER</a:t>
            </a:r>
            <a:br>
              <a:rPr lang="en-US" sz="2890" b="1" u="sng" spc="-27" dirty="0"/>
            </a:br>
            <a:br>
              <a:rPr lang="en-US" sz="2890" b="1" u="sng" spc="-27" dirty="0"/>
            </a:br>
            <a:r>
              <a:rPr lang="en-US" spc="-27" dirty="0"/>
              <a:t>	*	CH</a:t>
            </a:r>
            <a:r>
              <a:rPr lang="en-US" spc="-27" baseline="-25000" dirty="0"/>
              <a:t>3</a:t>
            </a:r>
            <a:r>
              <a:rPr lang="en-US" spc="-27" dirty="0"/>
              <a:t>-CH</a:t>
            </a:r>
            <a:r>
              <a:rPr lang="en-US" spc="-27" baseline="-25000" dirty="0"/>
              <a:t>2</a:t>
            </a:r>
            <a:r>
              <a:rPr lang="en-US" spc="-27" dirty="0"/>
              <a:t>-COOCH</a:t>
            </a:r>
            <a:r>
              <a:rPr lang="en-US" spc="-27" baseline="-25000" dirty="0"/>
              <a:t>3</a:t>
            </a:r>
            <a:br>
              <a:rPr lang="en-US" spc="-27" baseline="-25000" dirty="0"/>
            </a:br>
            <a:br>
              <a:rPr lang="en-US" spc="-27" dirty="0"/>
            </a:br>
            <a:r>
              <a:rPr lang="en-US" spc="-27" dirty="0"/>
              <a:t>	*	HCOOCH</a:t>
            </a:r>
            <a:r>
              <a:rPr lang="en-US" spc="-27" baseline="-25000" dirty="0"/>
              <a:t>3</a:t>
            </a:r>
            <a:br>
              <a:rPr lang="en-US" spc="-27" dirty="0"/>
            </a:br>
            <a:br>
              <a:rPr lang="en-US" spc="-27" dirty="0"/>
            </a:br>
            <a:r>
              <a:rPr lang="en-US" spc="-27" dirty="0"/>
              <a:t>	*</a:t>
            </a:r>
            <a:br>
              <a:rPr lang="en-US" spc="-27" dirty="0"/>
            </a:br>
            <a:br>
              <a:rPr lang="en-US" spc="-27" dirty="0"/>
            </a:br>
            <a:r>
              <a:rPr lang="en-US" spc="-27" dirty="0"/>
              <a:t>	</a:t>
            </a:r>
            <a:br>
              <a:rPr lang="en-US" spc="-27" dirty="0"/>
            </a:br>
            <a:r>
              <a:rPr lang="en-US" spc="-27" dirty="0"/>
              <a:t>	</a:t>
            </a:r>
            <a:br>
              <a:rPr lang="en-US" spc="-27" dirty="0"/>
            </a:br>
            <a:r>
              <a:rPr lang="en-US" spc="-27" dirty="0"/>
              <a:t>	*</a:t>
            </a:r>
            <a:endParaRPr spc="-5" dirty="0"/>
          </a:p>
        </p:txBody>
      </p:sp>
      <p:pic>
        <p:nvPicPr>
          <p:cNvPr id="3" name="Picture 2">
            <a:extLst>
              <a:ext uri="{FF2B5EF4-FFF2-40B4-BE49-F238E27FC236}">
                <a16:creationId xmlns:a16="http://schemas.microsoft.com/office/drawing/2014/main" id="{CF912C69-5898-6C29-5CE3-B344DA64FEE1}"/>
              </a:ext>
            </a:extLst>
          </p:cNvPr>
          <p:cNvPicPr>
            <a:picLocks noChangeAspect="1"/>
          </p:cNvPicPr>
          <p:nvPr/>
        </p:nvPicPr>
        <p:blipFill>
          <a:blip r:embed="rId3"/>
          <a:stretch>
            <a:fillRect/>
          </a:stretch>
        </p:blipFill>
        <p:spPr>
          <a:xfrm>
            <a:off x="2636137" y="2546443"/>
            <a:ext cx="2371739" cy="1169988"/>
          </a:xfrm>
          <a:prstGeom prst="rect">
            <a:avLst/>
          </a:prstGeom>
        </p:spPr>
      </p:pic>
      <p:pic>
        <p:nvPicPr>
          <p:cNvPr id="6" name="Picture 5">
            <a:extLst>
              <a:ext uri="{FF2B5EF4-FFF2-40B4-BE49-F238E27FC236}">
                <a16:creationId xmlns:a16="http://schemas.microsoft.com/office/drawing/2014/main" id="{AE8D2FBA-09A8-AB2A-A511-99F314DB8B10}"/>
              </a:ext>
            </a:extLst>
          </p:cNvPr>
          <p:cNvPicPr>
            <a:picLocks noChangeAspect="1"/>
          </p:cNvPicPr>
          <p:nvPr/>
        </p:nvPicPr>
        <p:blipFill>
          <a:blip r:embed="rId4"/>
          <a:stretch>
            <a:fillRect/>
          </a:stretch>
        </p:blipFill>
        <p:spPr>
          <a:xfrm>
            <a:off x="2618931" y="3991723"/>
            <a:ext cx="2466909" cy="963519"/>
          </a:xfrm>
          <a:prstGeom prst="rect">
            <a:avLst/>
          </a:prstGeom>
        </p:spPr>
      </p:pic>
    </p:spTree>
    <p:extLst>
      <p:ext uri="{BB962C8B-B14F-4D97-AF65-F5344CB8AC3E}">
        <p14:creationId xmlns:p14="http://schemas.microsoft.com/office/powerpoint/2010/main" val="38597010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43831" y="614362"/>
            <a:ext cx="9784307" cy="4792252"/>
          </a:xfrm>
          <a:prstGeom prst="rect">
            <a:avLst/>
          </a:prstGeom>
        </p:spPr>
        <p:txBody>
          <a:bodyPr vert="horz" wrap="square" lIns="0" tIns="10897" rIns="0" bIns="0" rtlCol="0">
            <a:spAutoFit/>
          </a:bodyPr>
          <a:lstStyle/>
          <a:p>
            <a:pPr marL="11471" algn="l">
              <a:spcBef>
                <a:spcPts val="86"/>
              </a:spcBef>
            </a:pPr>
            <a:r>
              <a:rPr lang="en-US" sz="2890" b="1" u="sng" spc="-27" dirty="0">
                <a:solidFill>
                  <a:srgbClr val="FF0000"/>
                </a:solidFill>
              </a:rPr>
              <a:t>ARYL HALIDE</a:t>
            </a:r>
            <a:br>
              <a:rPr lang="en-US" sz="2890" b="1" u="sng" spc="-27" dirty="0"/>
            </a:br>
            <a:r>
              <a:rPr lang="en-US" spc="-27" dirty="0"/>
              <a:t>	*	CH</a:t>
            </a:r>
            <a:r>
              <a:rPr lang="en-US" spc="-27" baseline="-25000" dirty="0"/>
              <a:t>3</a:t>
            </a:r>
            <a:r>
              <a:rPr lang="en-US" spc="-27" dirty="0"/>
              <a:t>(CH</a:t>
            </a:r>
            <a:r>
              <a:rPr lang="en-US" spc="-27" baseline="-25000" dirty="0"/>
              <a:t>2</a:t>
            </a:r>
            <a:r>
              <a:rPr lang="en-US" spc="-27" dirty="0"/>
              <a:t>)</a:t>
            </a:r>
            <a:r>
              <a:rPr lang="en-US" spc="-27" baseline="-25000" dirty="0"/>
              <a:t>2</a:t>
            </a:r>
            <a:r>
              <a:rPr lang="en-US" spc="-27" dirty="0"/>
              <a:t>COCl</a:t>
            </a:r>
            <a:br>
              <a:rPr lang="en-US" spc="-27" baseline="-25000" dirty="0"/>
            </a:br>
            <a:r>
              <a:rPr lang="en-US" spc="-27" dirty="0"/>
              <a:t>	*	CH</a:t>
            </a:r>
            <a:r>
              <a:rPr lang="en-US" spc="-27" baseline="-25000" dirty="0"/>
              <a:t>3</a:t>
            </a:r>
            <a:r>
              <a:rPr lang="en-US" spc="-27" dirty="0"/>
              <a:t>(CH</a:t>
            </a:r>
            <a:r>
              <a:rPr lang="en-US" spc="-27" baseline="-25000" dirty="0"/>
              <a:t>2</a:t>
            </a:r>
            <a:r>
              <a:rPr lang="en-US" spc="-27" dirty="0"/>
              <a:t>)</a:t>
            </a:r>
            <a:r>
              <a:rPr lang="en-US" spc="-27" baseline="-25000" dirty="0"/>
              <a:t>4</a:t>
            </a:r>
            <a:r>
              <a:rPr lang="en-US" spc="-27" dirty="0"/>
              <a:t>COCl</a:t>
            </a:r>
            <a:br>
              <a:rPr lang="en-US" spc="-27" dirty="0"/>
            </a:br>
            <a:r>
              <a:rPr lang="en-US" spc="-27" dirty="0"/>
              <a:t>	*	CH</a:t>
            </a:r>
            <a:r>
              <a:rPr lang="en-US" spc="-27" baseline="-25000" dirty="0"/>
              <a:t>3</a:t>
            </a:r>
            <a:r>
              <a:rPr lang="en-US" spc="-27" dirty="0"/>
              <a:t>(CH</a:t>
            </a:r>
            <a:r>
              <a:rPr lang="en-US" spc="-27" baseline="-25000" dirty="0"/>
              <a:t>2</a:t>
            </a:r>
            <a:r>
              <a:rPr lang="en-US" spc="-27" dirty="0"/>
              <a:t>)</a:t>
            </a:r>
            <a:r>
              <a:rPr lang="en-US" spc="-27" baseline="-25000" dirty="0"/>
              <a:t>3</a:t>
            </a:r>
            <a:r>
              <a:rPr lang="en-US" spc="-27" dirty="0"/>
              <a:t>COBr</a:t>
            </a:r>
            <a:br>
              <a:rPr lang="en-US" spc="-27" dirty="0"/>
            </a:br>
            <a:br>
              <a:rPr lang="en-US" spc="-27" dirty="0"/>
            </a:br>
            <a:r>
              <a:rPr lang="en-US" sz="2890" b="1" u="sng" spc="-27" dirty="0">
                <a:solidFill>
                  <a:srgbClr val="FFFF00"/>
                </a:solidFill>
              </a:rPr>
              <a:t>AMINE</a:t>
            </a:r>
            <a:br>
              <a:rPr lang="en-US" sz="2890" b="1" u="sng" spc="-27" dirty="0"/>
            </a:br>
            <a:r>
              <a:rPr lang="en-US" spc="-27" dirty="0"/>
              <a:t>	*	CH</a:t>
            </a:r>
            <a:r>
              <a:rPr lang="en-US" spc="-27" baseline="-25000" dirty="0"/>
              <a:t>3</a:t>
            </a:r>
            <a:r>
              <a:rPr lang="en-US" spc="-27" dirty="0"/>
              <a:t>NH</a:t>
            </a:r>
            <a:r>
              <a:rPr lang="en-US" spc="-27" baseline="-25000" dirty="0"/>
              <a:t>2</a:t>
            </a:r>
            <a:br>
              <a:rPr lang="en-US" spc="-27" baseline="-25000" dirty="0"/>
            </a:br>
            <a:r>
              <a:rPr lang="en-US" spc="-27" dirty="0"/>
              <a:t>	*	CH</a:t>
            </a:r>
            <a:r>
              <a:rPr lang="en-US" spc="-27" baseline="-25000" dirty="0"/>
              <a:t>3</a:t>
            </a:r>
            <a:r>
              <a:rPr lang="en-US" spc="-27" dirty="0"/>
              <a:t>CH</a:t>
            </a:r>
            <a:r>
              <a:rPr lang="en-US" spc="-27" baseline="-25000" dirty="0"/>
              <a:t>2</a:t>
            </a:r>
            <a:r>
              <a:rPr lang="en-US" spc="-27" dirty="0"/>
              <a:t>CH</a:t>
            </a:r>
            <a:r>
              <a:rPr lang="en-US" spc="-27" baseline="-25000" dirty="0"/>
              <a:t>2</a:t>
            </a:r>
            <a:r>
              <a:rPr lang="en-US" spc="-27" dirty="0"/>
              <a:t>NH</a:t>
            </a:r>
            <a:r>
              <a:rPr lang="en-US" spc="-27" baseline="-25000" dirty="0"/>
              <a:t>2</a:t>
            </a:r>
            <a:br>
              <a:rPr lang="en-US" spc="-27" dirty="0"/>
            </a:br>
            <a:r>
              <a:rPr lang="en-US" spc="-27" dirty="0"/>
              <a:t>	*	CH</a:t>
            </a:r>
            <a:r>
              <a:rPr lang="en-US" spc="-27" baseline="-25000" dirty="0"/>
              <a:t>3</a:t>
            </a:r>
            <a:r>
              <a:rPr lang="en-US" spc="-27" dirty="0"/>
              <a:t>-NH-CH</a:t>
            </a:r>
            <a:r>
              <a:rPr lang="en-US" spc="-27" baseline="-25000" dirty="0"/>
              <a:t>2</a:t>
            </a:r>
            <a:r>
              <a:rPr lang="en-US" spc="-27" dirty="0"/>
              <a:t>-CH</a:t>
            </a:r>
            <a:r>
              <a:rPr lang="en-US" spc="-27" baseline="-25000" dirty="0"/>
              <a:t>3</a:t>
            </a:r>
            <a:br>
              <a:rPr lang="en-US" spc="-27" dirty="0"/>
            </a:br>
            <a:r>
              <a:rPr lang="en-US" spc="-27" dirty="0"/>
              <a:t>	*	(CH</a:t>
            </a:r>
            <a:r>
              <a:rPr lang="en-US" spc="-27" baseline="-25000" dirty="0"/>
              <a:t>3</a:t>
            </a:r>
            <a:r>
              <a:rPr lang="en-US" spc="-27" dirty="0"/>
              <a:t>)</a:t>
            </a:r>
            <a:r>
              <a:rPr lang="en-US" spc="-27" baseline="-25000" dirty="0"/>
              <a:t>3</a:t>
            </a:r>
            <a:r>
              <a:rPr lang="en-US" spc="-27" dirty="0"/>
              <a:t>N</a:t>
            </a:r>
            <a:br>
              <a:rPr lang="en-US" spc="-27" dirty="0"/>
            </a:br>
            <a:br>
              <a:rPr lang="en-US" spc="-27" dirty="0"/>
            </a:br>
            <a:r>
              <a:rPr lang="en-US" spc="-27" dirty="0"/>
              <a:t>	*	      </a:t>
            </a:r>
            <a:endParaRPr spc="-5" dirty="0"/>
          </a:p>
        </p:txBody>
      </p:sp>
      <p:pic>
        <p:nvPicPr>
          <p:cNvPr id="4" name="Picture 3">
            <a:extLst>
              <a:ext uri="{FF2B5EF4-FFF2-40B4-BE49-F238E27FC236}">
                <a16:creationId xmlns:a16="http://schemas.microsoft.com/office/drawing/2014/main" id="{6E56C348-7435-154E-AD3B-CEAC580AD068}"/>
              </a:ext>
            </a:extLst>
          </p:cNvPr>
          <p:cNvPicPr>
            <a:picLocks noChangeAspect="1"/>
          </p:cNvPicPr>
          <p:nvPr/>
        </p:nvPicPr>
        <p:blipFill>
          <a:blip r:embed="rId3"/>
          <a:stretch>
            <a:fillRect/>
          </a:stretch>
        </p:blipFill>
        <p:spPr>
          <a:xfrm>
            <a:off x="3272631" y="4740607"/>
            <a:ext cx="2018902" cy="699672"/>
          </a:xfrm>
          <a:prstGeom prst="rect">
            <a:avLst/>
          </a:prstGeom>
        </p:spPr>
      </p:pic>
    </p:spTree>
    <p:extLst>
      <p:ext uri="{BB962C8B-B14F-4D97-AF65-F5344CB8AC3E}">
        <p14:creationId xmlns:p14="http://schemas.microsoft.com/office/powerpoint/2010/main" val="8893439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72919" y="403070"/>
            <a:ext cx="9784307" cy="4532805"/>
          </a:xfrm>
          <a:prstGeom prst="rect">
            <a:avLst/>
          </a:prstGeom>
        </p:spPr>
        <p:txBody>
          <a:bodyPr vert="horz" wrap="square" lIns="0" tIns="10897" rIns="0" bIns="0" rtlCol="0">
            <a:spAutoFit/>
          </a:bodyPr>
          <a:lstStyle/>
          <a:p>
            <a:pPr marL="11471" algn="l">
              <a:spcBef>
                <a:spcPts val="86"/>
              </a:spcBef>
            </a:pPr>
            <a:r>
              <a:rPr lang="en-US" sz="2890" b="1" u="sng" spc="-27" dirty="0">
                <a:solidFill>
                  <a:srgbClr val="FFFF00"/>
                </a:solidFill>
              </a:rPr>
              <a:t>AMIDE</a:t>
            </a:r>
            <a:br>
              <a:rPr lang="en-US" sz="2890" b="1" u="sng" spc="-27" dirty="0"/>
            </a:br>
            <a:br>
              <a:rPr lang="en-US" sz="2890" b="1" u="sng" spc="-27" dirty="0"/>
            </a:br>
            <a:r>
              <a:rPr lang="en-US" spc="-27" dirty="0"/>
              <a:t>	*	CH</a:t>
            </a:r>
            <a:r>
              <a:rPr lang="en-US" spc="-27" baseline="-25000" dirty="0"/>
              <a:t>3</a:t>
            </a:r>
            <a:r>
              <a:rPr lang="en-US" spc="-27" dirty="0"/>
              <a:t>CONH</a:t>
            </a:r>
            <a:r>
              <a:rPr lang="en-US" spc="-27" baseline="-25000" dirty="0"/>
              <a:t>2</a:t>
            </a:r>
            <a:br>
              <a:rPr lang="en-US" spc="-27" baseline="-25000" dirty="0"/>
            </a:br>
            <a:br>
              <a:rPr lang="en-US" spc="-27" baseline="-25000" dirty="0"/>
            </a:br>
            <a:r>
              <a:rPr lang="en-US" spc="-27" dirty="0"/>
              <a:t>	*	CH</a:t>
            </a:r>
            <a:r>
              <a:rPr lang="en-US" spc="-27" baseline="-25000" dirty="0"/>
              <a:t>3</a:t>
            </a:r>
            <a:r>
              <a:rPr lang="en-US" spc="-27" dirty="0"/>
              <a:t>CH</a:t>
            </a:r>
            <a:r>
              <a:rPr lang="en-US" spc="-27" baseline="-25000" dirty="0"/>
              <a:t>2</a:t>
            </a:r>
            <a:r>
              <a:rPr lang="en-US" spc="-27" dirty="0"/>
              <a:t>CONH</a:t>
            </a:r>
            <a:r>
              <a:rPr lang="en-US" spc="-27" baseline="-25000" dirty="0"/>
              <a:t>2</a:t>
            </a:r>
            <a:br>
              <a:rPr lang="en-US" spc="-27" baseline="-25000" dirty="0"/>
            </a:br>
            <a:br>
              <a:rPr lang="en-US" spc="-27" baseline="-25000" dirty="0"/>
            </a:br>
            <a:br>
              <a:rPr lang="en-US" spc="-27" dirty="0"/>
            </a:br>
            <a:r>
              <a:rPr lang="en-US" spc="-27" dirty="0"/>
              <a:t>	*</a:t>
            </a:r>
            <a:br>
              <a:rPr lang="en-US" spc="-27" dirty="0"/>
            </a:br>
            <a:r>
              <a:rPr lang="en-US" spc="-27" dirty="0"/>
              <a:t>	</a:t>
            </a:r>
            <a:br>
              <a:rPr lang="en-US" spc="-27" dirty="0"/>
            </a:br>
            <a:r>
              <a:rPr lang="en-US" spc="-27" dirty="0"/>
              <a:t>	</a:t>
            </a:r>
            <a:br>
              <a:rPr lang="en-US" spc="-27" dirty="0"/>
            </a:br>
            <a:r>
              <a:rPr lang="en-US" spc="-27" dirty="0"/>
              <a:t>	*</a:t>
            </a:r>
            <a:br>
              <a:rPr lang="en-US" spc="-27" dirty="0"/>
            </a:br>
            <a:endParaRPr spc="-5" dirty="0"/>
          </a:p>
        </p:txBody>
      </p:sp>
      <p:pic>
        <p:nvPicPr>
          <p:cNvPr id="3" name="Picture 2">
            <a:extLst>
              <a:ext uri="{FF2B5EF4-FFF2-40B4-BE49-F238E27FC236}">
                <a16:creationId xmlns:a16="http://schemas.microsoft.com/office/drawing/2014/main" id="{C3ECE9E0-C4A8-3B21-AB2E-5AC7F9D71C07}"/>
              </a:ext>
            </a:extLst>
          </p:cNvPr>
          <p:cNvPicPr>
            <a:picLocks noChangeAspect="1"/>
          </p:cNvPicPr>
          <p:nvPr/>
        </p:nvPicPr>
        <p:blipFill>
          <a:blip r:embed="rId3"/>
          <a:stretch>
            <a:fillRect/>
          </a:stretch>
        </p:blipFill>
        <p:spPr>
          <a:xfrm>
            <a:off x="2646962" y="2684088"/>
            <a:ext cx="2211864" cy="757051"/>
          </a:xfrm>
          <a:prstGeom prst="rect">
            <a:avLst/>
          </a:prstGeom>
        </p:spPr>
      </p:pic>
      <p:pic>
        <p:nvPicPr>
          <p:cNvPr id="5" name="Picture 4">
            <a:extLst>
              <a:ext uri="{FF2B5EF4-FFF2-40B4-BE49-F238E27FC236}">
                <a16:creationId xmlns:a16="http://schemas.microsoft.com/office/drawing/2014/main" id="{33A112D8-3258-6F2C-4CB9-B7B3600964A8}"/>
              </a:ext>
            </a:extLst>
          </p:cNvPr>
          <p:cNvPicPr>
            <a:picLocks noChangeAspect="1"/>
          </p:cNvPicPr>
          <p:nvPr/>
        </p:nvPicPr>
        <p:blipFill>
          <a:blip r:embed="rId4"/>
          <a:stretch>
            <a:fillRect/>
          </a:stretch>
        </p:blipFill>
        <p:spPr>
          <a:xfrm>
            <a:off x="2670548" y="3796815"/>
            <a:ext cx="2188278" cy="914280"/>
          </a:xfrm>
          <a:prstGeom prst="rect">
            <a:avLst/>
          </a:prstGeom>
        </p:spPr>
      </p:pic>
    </p:spTree>
    <p:extLst>
      <p:ext uri="{BB962C8B-B14F-4D97-AF65-F5344CB8AC3E}">
        <p14:creationId xmlns:p14="http://schemas.microsoft.com/office/powerpoint/2010/main" val="18678393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72919" y="403070"/>
            <a:ext cx="9784307" cy="5700318"/>
          </a:xfrm>
          <a:prstGeom prst="rect">
            <a:avLst/>
          </a:prstGeom>
        </p:spPr>
        <p:txBody>
          <a:bodyPr vert="horz" wrap="square" lIns="0" tIns="10897" rIns="0" bIns="0" rtlCol="0">
            <a:spAutoFit/>
          </a:bodyPr>
          <a:lstStyle/>
          <a:p>
            <a:pPr marL="11471" algn="l">
              <a:spcBef>
                <a:spcPts val="86"/>
              </a:spcBef>
            </a:pPr>
            <a:r>
              <a:rPr lang="en-US" sz="2890" b="1" u="sng" spc="-27" dirty="0">
                <a:solidFill>
                  <a:srgbClr val="92D050"/>
                </a:solidFill>
              </a:rPr>
              <a:t>SULPHONIC ACID</a:t>
            </a:r>
            <a:br>
              <a:rPr lang="en-US" sz="2890" b="1" u="sng" spc="-27" dirty="0"/>
            </a:br>
            <a:br>
              <a:rPr lang="en-US" sz="2890" b="1" u="sng" spc="-27" dirty="0"/>
            </a:br>
            <a:r>
              <a:rPr lang="en-US" spc="-27" dirty="0"/>
              <a:t>	*	CH</a:t>
            </a:r>
            <a:r>
              <a:rPr lang="en-US" spc="-27" baseline="-25000" dirty="0"/>
              <a:t>3</a:t>
            </a:r>
            <a:r>
              <a:rPr lang="en-US" spc="-27" dirty="0"/>
              <a:t>SO</a:t>
            </a:r>
            <a:r>
              <a:rPr lang="en-US" spc="-27" baseline="-25000" dirty="0"/>
              <a:t>3</a:t>
            </a:r>
            <a:br>
              <a:rPr lang="en-US" spc="-27" baseline="-25000" dirty="0"/>
            </a:br>
            <a:br>
              <a:rPr lang="en-US" spc="-27" baseline="-25000" dirty="0"/>
            </a:br>
            <a:r>
              <a:rPr lang="en-US" spc="-27" baseline="-25000" dirty="0"/>
              <a:t>		</a:t>
            </a:r>
            <a:br>
              <a:rPr lang="en-US" spc="-27" baseline="-25000" dirty="0"/>
            </a:br>
            <a:r>
              <a:rPr lang="en-US" spc="-27" baseline="-25000" dirty="0"/>
              <a:t>			</a:t>
            </a:r>
            <a:r>
              <a:rPr lang="en-US" spc="-27" dirty="0"/>
              <a:t>O</a:t>
            </a:r>
            <a:br>
              <a:rPr lang="en-US" spc="-27" baseline="-25000" dirty="0"/>
            </a:br>
            <a:r>
              <a:rPr lang="en-US" spc="-27" baseline="-25000" dirty="0"/>
              <a:t>			</a:t>
            </a:r>
            <a:r>
              <a:rPr lang="en-US" spc="-27" dirty="0"/>
              <a:t>||</a:t>
            </a:r>
            <a:br>
              <a:rPr lang="en-US" spc="-27" baseline="-25000" dirty="0"/>
            </a:br>
            <a:r>
              <a:rPr lang="en-US" spc="-27" baseline="-25000" dirty="0"/>
              <a:t>	</a:t>
            </a:r>
            <a:r>
              <a:rPr lang="en-US" spc="-27" dirty="0"/>
              <a:t>*		S – OH</a:t>
            </a:r>
            <a:br>
              <a:rPr lang="en-US" spc="-27" dirty="0"/>
            </a:br>
            <a:r>
              <a:rPr lang="en-US" spc="-27" dirty="0"/>
              <a:t>			||</a:t>
            </a:r>
            <a:br>
              <a:rPr lang="en-US" spc="-27" dirty="0"/>
            </a:br>
            <a:r>
              <a:rPr lang="en-US" spc="-27" dirty="0"/>
              <a:t>			O</a:t>
            </a:r>
            <a:br>
              <a:rPr lang="en-US" spc="-27" baseline="-25000" dirty="0"/>
            </a:br>
            <a:r>
              <a:rPr lang="en-US" spc="-27" baseline="-25000" dirty="0"/>
              <a:t>					</a:t>
            </a:r>
            <a:r>
              <a:rPr lang="en-US" spc="-27" dirty="0"/>
              <a:t>O</a:t>
            </a:r>
            <a:br>
              <a:rPr lang="en-US" spc="-27" baseline="-25000" dirty="0"/>
            </a:br>
            <a:r>
              <a:rPr lang="en-US" spc="-27" baseline="-25000" dirty="0"/>
              <a:t>					</a:t>
            </a:r>
            <a:r>
              <a:rPr lang="en-US" spc="-27" dirty="0"/>
              <a:t>||</a:t>
            </a:r>
            <a:br>
              <a:rPr lang="en-US" spc="-27" baseline="-25000" dirty="0"/>
            </a:br>
            <a:r>
              <a:rPr lang="en-US" spc="-27" dirty="0"/>
              <a:t>	*	CH</a:t>
            </a:r>
            <a:r>
              <a:rPr lang="en-US" spc="-27" baseline="-25000" dirty="0"/>
              <a:t>3</a:t>
            </a:r>
            <a:r>
              <a:rPr lang="en-US" spc="-27" dirty="0"/>
              <a:t>-CH</a:t>
            </a:r>
            <a:r>
              <a:rPr lang="en-US" spc="-27" baseline="-25000" dirty="0"/>
              <a:t>2</a:t>
            </a:r>
            <a:r>
              <a:rPr lang="en-US" spc="-27" dirty="0"/>
              <a:t>-CH</a:t>
            </a:r>
            <a:r>
              <a:rPr lang="en-US" spc="-27" baseline="-25000" dirty="0"/>
              <a:t>2</a:t>
            </a:r>
            <a:r>
              <a:rPr lang="en-US" spc="-27" baseline="30000" dirty="0"/>
              <a:t>-</a:t>
            </a:r>
            <a:r>
              <a:rPr lang="en-US" spc="-27" dirty="0"/>
              <a:t>CH</a:t>
            </a:r>
            <a:r>
              <a:rPr lang="en-US" spc="-27" baseline="-25000" dirty="0"/>
              <a:t>2</a:t>
            </a:r>
            <a:r>
              <a:rPr lang="en-US" spc="-27" dirty="0"/>
              <a:t>-S-OH</a:t>
            </a:r>
            <a:br>
              <a:rPr lang="en-US" spc="-27" dirty="0"/>
            </a:br>
            <a:r>
              <a:rPr lang="en-US" spc="-27" dirty="0"/>
              <a:t>					||</a:t>
            </a:r>
            <a:br>
              <a:rPr lang="en-US" spc="-27" dirty="0"/>
            </a:br>
            <a:r>
              <a:rPr lang="en-US" spc="-27" dirty="0"/>
              <a:t>					O</a:t>
            </a:r>
            <a:endParaRPr spc="-5" dirty="0"/>
          </a:p>
        </p:txBody>
      </p:sp>
      <p:cxnSp>
        <p:nvCxnSpPr>
          <p:cNvPr id="6" name="Straight Connector 5">
            <a:extLst>
              <a:ext uri="{FF2B5EF4-FFF2-40B4-BE49-F238E27FC236}">
                <a16:creationId xmlns:a16="http://schemas.microsoft.com/office/drawing/2014/main" id="{E3AEAE22-9852-82EE-FB1D-2F29AF59BFDE}"/>
              </a:ext>
            </a:extLst>
          </p:cNvPr>
          <p:cNvCxnSpPr/>
          <p:nvPr/>
        </p:nvCxnSpPr>
        <p:spPr>
          <a:xfrm flipH="1">
            <a:off x="2980251" y="3165848"/>
            <a:ext cx="481760" cy="344114"/>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4396466E-A322-70E7-7A2D-E3C6BC116CA5}"/>
              </a:ext>
            </a:extLst>
          </p:cNvPr>
          <p:cNvCxnSpPr>
            <a:cxnSpLocks/>
          </p:cNvCxnSpPr>
          <p:nvPr/>
        </p:nvCxnSpPr>
        <p:spPr>
          <a:xfrm>
            <a:off x="2567314" y="3097025"/>
            <a:ext cx="395731" cy="412937"/>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BF76568C-0ED5-F04B-0191-4D2AAF74A4DE}"/>
              </a:ext>
            </a:extLst>
          </p:cNvPr>
          <p:cNvCxnSpPr>
            <a:cxnSpLocks/>
          </p:cNvCxnSpPr>
          <p:nvPr/>
        </p:nvCxnSpPr>
        <p:spPr>
          <a:xfrm flipH="1">
            <a:off x="2223200" y="3097025"/>
            <a:ext cx="352717" cy="344114"/>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022492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28504" y="1141634"/>
            <a:ext cx="9784307" cy="4736656"/>
          </a:xfrm>
          <a:prstGeom prst="rect">
            <a:avLst/>
          </a:prstGeom>
        </p:spPr>
        <p:txBody>
          <a:bodyPr vert="horz" wrap="square" lIns="0" tIns="10897" rIns="0" bIns="0" rtlCol="0">
            <a:spAutoFit/>
          </a:bodyPr>
          <a:lstStyle/>
          <a:p>
            <a:pPr marL="11471" algn="l">
              <a:spcBef>
                <a:spcPts val="86"/>
              </a:spcBef>
            </a:pPr>
            <a:r>
              <a:rPr lang="en-US" sz="2890" b="1" u="sng" spc="-27" dirty="0">
                <a:solidFill>
                  <a:srgbClr val="92D050"/>
                </a:solidFill>
              </a:rPr>
              <a:t>ETHER</a:t>
            </a:r>
            <a:br>
              <a:rPr lang="en-US" sz="2890" b="1" u="sng" spc="-27" dirty="0"/>
            </a:br>
            <a:r>
              <a:rPr lang="en-US" spc="-27" dirty="0"/>
              <a:t>	*	CH</a:t>
            </a:r>
            <a:r>
              <a:rPr lang="en-US" spc="-27" baseline="-25000" dirty="0"/>
              <a:t>3</a:t>
            </a:r>
            <a:r>
              <a:rPr lang="en-US" spc="-27" dirty="0"/>
              <a:t>-O-CH</a:t>
            </a:r>
            <a:r>
              <a:rPr lang="en-US" spc="-27" baseline="-25000" dirty="0"/>
              <a:t>3</a:t>
            </a:r>
            <a:br>
              <a:rPr lang="en-US" spc="-27" baseline="-25000" dirty="0"/>
            </a:br>
            <a:br>
              <a:rPr lang="en-US" spc="-27" baseline="-25000" dirty="0"/>
            </a:br>
            <a:r>
              <a:rPr lang="en-US" spc="-27" baseline="-25000" dirty="0"/>
              <a:t>	</a:t>
            </a:r>
            <a:r>
              <a:rPr lang="en-US" spc="-27" dirty="0"/>
              <a:t>*	CH</a:t>
            </a:r>
            <a:r>
              <a:rPr lang="en-US" spc="-27" baseline="-25000" dirty="0"/>
              <a:t>3</a:t>
            </a:r>
            <a:r>
              <a:rPr lang="en-US" spc="-27" dirty="0"/>
              <a:t>-CH</a:t>
            </a:r>
            <a:r>
              <a:rPr lang="en-US" spc="-27" baseline="-25000" dirty="0"/>
              <a:t>2</a:t>
            </a:r>
            <a:r>
              <a:rPr lang="en-US" spc="-27" dirty="0"/>
              <a:t>-O-CH</a:t>
            </a:r>
            <a:r>
              <a:rPr lang="en-US" spc="-27" baseline="-25000" dirty="0"/>
              <a:t>3</a:t>
            </a:r>
            <a:br>
              <a:rPr lang="en-US" spc="-27" baseline="-25000" dirty="0"/>
            </a:br>
            <a:br>
              <a:rPr lang="en-US" spc="-27" baseline="-25000" dirty="0"/>
            </a:br>
            <a:br>
              <a:rPr lang="en-US" spc="-27" baseline="-25000" dirty="0"/>
            </a:br>
            <a:r>
              <a:rPr lang="en-US" spc="-27" baseline="-25000" dirty="0"/>
              <a:t>	</a:t>
            </a:r>
            <a:r>
              <a:rPr lang="en-US" spc="-27" dirty="0"/>
              <a:t>*</a:t>
            </a:r>
            <a:br>
              <a:rPr lang="en-US" spc="-27" dirty="0"/>
            </a:br>
            <a:br>
              <a:rPr lang="en-US" spc="-27" dirty="0"/>
            </a:br>
            <a:r>
              <a:rPr lang="en-US" spc="-27" dirty="0"/>
              <a:t>	*	CH</a:t>
            </a:r>
            <a:r>
              <a:rPr lang="en-US" spc="-27" baseline="-25000" dirty="0"/>
              <a:t>3</a:t>
            </a:r>
            <a:r>
              <a:rPr lang="en-US" spc="-27" dirty="0"/>
              <a:t>-CH</a:t>
            </a:r>
            <a:r>
              <a:rPr lang="en-US" spc="-27" baseline="-25000" dirty="0"/>
              <a:t>2</a:t>
            </a:r>
            <a:r>
              <a:rPr lang="en-US" spc="-27" dirty="0"/>
              <a:t>-CH</a:t>
            </a:r>
            <a:r>
              <a:rPr lang="en-US" spc="-27" baseline="-25000" dirty="0"/>
              <a:t>2</a:t>
            </a:r>
            <a:r>
              <a:rPr lang="en-US" spc="-27" dirty="0"/>
              <a:t>-O-CH</a:t>
            </a:r>
            <a:r>
              <a:rPr lang="en-US" spc="-27" baseline="-25000" dirty="0"/>
              <a:t>2</a:t>
            </a:r>
            <a:r>
              <a:rPr lang="en-US" spc="-27" dirty="0"/>
              <a:t>-CH</a:t>
            </a:r>
            <a:r>
              <a:rPr lang="en-US" spc="-27" baseline="-25000" dirty="0"/>
              <a:t>3</a:t>
            </a:r>
            <a:br>
              <a:rPr lang="en-US" spc="-27" baseline="-25000" dirty="0"/>
            </a:br>
            <a:br>
              <a:rPr lang="en-US" spc="-27" dirty="0"/>
            </a:br>
            <a:r>
              <a:rPr lang="en-US" spc="-27" dirty="0"/>
              <a:t>	*	CH</a:t>
            </a:r>
            <a:r>
              <a:rPr lang="en-US" spc="-27" baseline="-25000" dirty="0"/>
              <a:t>3</a:t>
            </a:r>
            <a:r>
              <a:rPr lang="en-US" spc="-27" dirty="0"/>
              <a:t>-O-CH-CH</a:t>
            </a:r>
            <a:r>
              <a:rPr lang="en-US" spc="-27" baseline="-25000" dirty="0"/>
              <a:t>3</a:t>
            </a:r>
            <a:br>
              <a:rPr lang="en-US" spc="-27" dirty="0"/>
            </a:br>
            <a:r>
              <a:rPr lang="en-US" spc="-27" dirty="0"/>
              <a:t>			  |</a:t>
            </a:r>
            <a:br>
              <a:rPr lang="en-US" spc="-27" dirty="0"/>
            </a:br>
            <a:r>
              <a:rPr lang="en-US" spc="-27" dirty="0"/>
              <a:t>			  CH</a:t>
            </a:r>
            <a:r>
              <a:rPr lang="en-US" spc="-27" baseline="-25000" dirty="0"/>
              <a:t>3</a:t>
            </a:r>
            <a:endParaRPr spc="-5" dirty="0"/>
          </a:p>
        </p:txBody>
      </p:sp>
      <p:pic>
        <p:nvPicPr>
          <p:cNvPr id="3" name="Picture 2">
            <a:extLst>
              <a:ext uri="{FF2B5EF4-FFF2-40B4-BE49-F238E27FC236}">
                <a16:creationId xmlns:a16="http://schemas.microsoft.com/office/drawing/2014/main" id="{38F231AD-8E7A-C979-3CAA-6372F2B988E5}"/>
              </a:ext>
            </a:extLst>
          </p:cNvPr>
          <p:cNvPicPr>
            <a:picLocks noChangeAspect="1"/>
          </p:cNvPicPr>
          <p:nvPr/>
        </p:nvPicPr>
        <p:blipFill>
          <a:blip r:embed="rId3"/>
          <a:stretch>
            <a:fillRect/>
          </a:stretch>
        </p:blipFill>
        <p:spPr>
          <a:xfrm>
            <a:off x="2980251" y="2959380"/>
            <a:ext cx="2004120" cy="688228"/>
          </a:xfrm>
          <a:prstGeom prst="rect">
            <a:avLst/>
          </a:prstGeom>
        </p:spPr>
      </p:pic>
    </p:spTree>
    <p:extLst>
      <p:ext uri="{BB962C8B-B14F-4D97-AF65-F5344CB8AC3E}">
        <p14:creationId xmlns:p14="http://schemas.microsoft.com/office/powerpoint/2010/main" val="14044153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28504" y="1141634"/>
            <a:ext cx="9784307" cy="3179971"/>
          </a:xfrm>
          <a:prstGeom prst="rect">
            <a:avLst/>
          </a:prstGeom>
        </p:spPr>
        <p:txBody>
          <a:bodyPr vert="horz" wrap="square" lIns="0" tIns="10897" rIns="0" bIns="0" rtlCol="0">
            <a:spAutoFit/>
          </a:bodyPr>
          <a:lstStyle/>
          <a:p>
            <a:pPr marL="11471" algn="l">
              <a:spcBef>
                <a:spcPts val="86"/>
              </a:spcBef>
            </a:pPr>
            <a:r>
              <a:rPr lang="en-US" sz="2890" b="1" u="sng" spc="-27" dirty="0">
                <a:solidFill>
                  <a:srgbClr val="92D050"/>
                </a:solidFill>
              </a:rPr>
              <a:t>CYANIDE</a:t>
            </a:r>
            <a:br>
              <a:rPr lang="en-US" sz="2890" b="1" u="sng" spc="-27" dirty="0"/>
            </a:br>
            <a:r>
              <a:rPr lang="en-US" spc="-27" dirty="0"/>
              <a:t>	*	CH</a:t>
            </a:r>
            <a:r>
              <a:rPr lang="en-US" spc="-27" baseline="-25000" dirty="0"/>
              <a:t>3</a:t>
            </a:r>
            <a:r>
              <a:rPr lang="en-US" spc="-27" dirty="0"/>
              <a:t>-CN</a:t>
            </a:r>
            <a:br>
              <a:rPr lang="en-US" spc="-27" baseline="-25000" dirty="0"/>
            </a:br>
            <a:br>
              <a:rPr lang="en-US" spc="-27" baseline="-25000" dirty="0"/>
            </a:br>
            <a:r>
              <a:rPr lang="en-US" spc="-27" baseline="-25000" dirty="0"/>
              <a:t>	</a:t>
            </a:r>
            <a:r>
              <a:rPr lang="en-US" spc="-27" dirty="0"/>
              <a:t>*	CH</a:t>
            </a:r>
            <a:r>
              <a:rPr lang="en-US" spc="-27" baseline="-25000" dirty="0"/>
              <a:t>3</a:t>
            </a:r>
            <a:r>
              <a:rPr lang="en-US" spc="-27" dirty="0"/>
              <a:t>-CH</a:t>
            </a:r>
            <a:r>
              <a:rPr lang="en-US" spc="-27" baseline="-25000" dirty="0"/>
              <a:t>2</a:t>
            </a:r>
            <a:r>
              <a:rPr lang="en-US" spc="-27" dirty="0"/>
              <a:t>-CH</a:t>
            </a:r>
            <a:r>
              <a:rPr lang="en-US" spc="-27" baseline="-25000" dirty="0"/>
              <a:t>2</a:t>
            </a:r>
            <a:r>
              <a:rPr lang="en-US" spc="-27" dirty="0"/>
              <a:t>CN</a:t>
            </a:r>
            <a:br>
              <a:rPr lang="en-US" spc="-27" baseline="-25000" dirty="0"/>
            </a:br>
            <a:br>
              <a:rPr lang="en-US" spc="-27" baseline="-25000" dirty="0"/>
            </a:br>
            <a:br>
              <a:rPr lang="en-US" spc="-27" baseline="-25000" dirty="0"/>
            </a:br>
            <a:r>
              <a:rPr lang="en-US" spc="-27" baseline="-25000" dirty="0"/>
              <a:t>	</a:t>
            </a:r>
            <a:r>
              <a:rPr lang="en-US" spc="-27" dirty="0"/>
              <a:t>*	</a:t>
            </a:r>
            <a:br>
              <a:rPr lang="en-US" spc="-27" dirty="0"/>
            </a:br>
            <a:br>
              <a:rPr lang="en-US" spc="-27" dirty="0"/>
            </a:br>
            <a:r>
              <a:rPr lang="en-US" spc="-27" dirty="0"/>
              <a:t>	*	</a:t>
            </a:r>
            <a:endParaRPr spc="-5" dirty="0"/>
          </a:p>
        </p:txBody>
      </p:sp>
      <p:pic>
        <p:nvPicPr>
          <p:cNvPr id="6" name="Picture 5">
            <a:extLst>
              <a:ext uri="{FF2B5EF4-FFF2-40B4-BE49-F238E27FC236}">
                <a16:creationId xmlns:a16="http://schemas.microsoft.com/office/drawing/2014/main" id="{97832525-6991-05F8-9D74-D6A3B43CC36C}"/>
              </a:ext>
            </a:extLst>
          </p:cNvPr>
          <p:cNvPicPr>
            <a:picLocks noChangeAspect="1"/>
          </p:cNvPicPr>
          <p:nvPr/>
        </p:nvPicPr>
        <p:blipFill>
          <a:blip r:embed="rId3"/>
          <a:stretch>
            <a:fillRect/>
          </a:stretch>
        </p:blipFill>
        <p:spPr>
          <a:xfrm>
            <a:off x="3049074" y="2926205"/>
            <a:ext cx="1015278" cy="619492"/>
          </a:xfrm>
          <a:prstGeom prst="rect">
            <a:avLst/>
          </a:prstGeom>
        </p:spPr>
      </p:pic>
      <p:pic>
        <p:nvPicPr>
          <p:cNvPr id="7" name="Picture 6">
            <a:extLst>
              <a:ext uri="{FF2B5EF4-FFF2-40B4-BE49-F238E27FC236}">
                <a16:creationId xmlns:a16="http://schemas.microsoft.com/office/drawing/2014/main" id="{3BBF913D-B273-FB3F-5EEE-EC03098ADDEB}"/>
              </a:ext>
            </a:extLst>
          </p:cNvPr>
          <p:cNvPicPr>
            <a:picLocks noChangeAspect="1"/>
          </p:cNvPicPr>
          <p:nvPr/>
        </p:nvPicPr>
        <p:blipFill>
          <a:blip r:embed="rId4"/>
          <a:stretch>
            <a:fillRect/>
          </a:stretch>
        </p:blipFill>
        <p:spPr>
          <a:xfrm>
            <a:off x="3083242" y="3654020"/>
            <a:ext cx="1738019" cy="559263"/>
          </a:xfrm>
          <a:prstGeom prst="rect">
            <a:avLst/>
          </a:prstGeom>
        </p:spPr>
      </p:pic>
    </p:spTree>
    <p:extLst>
      <p:ext uri="{BB962C8B-B14F-4D97-AF65-F5344CB8AC3E}">
        <p14:creationId xmlns:p14="http://schemas.microsoft.com/office/powerpoint/2010/main" val="42898693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28504" y="1141634"/>
            <a:ext cx="6439927" cy="2920646"/>
          </a:xfrm>
          <a:prstGeom prst="rect">
            <a:avLst/>
          </a:prstGeom>
        </p:spPr>
        <p:txBody>
          <a:bodyPr vert="horz" wrap="square" lIns="0" tIns="10897" rIns="0" bIns="0" rtlCol="0">
            <a:spAutoFit/>
          </a:bodyPr>
          <a:lstStyle/>
          <a:p>
            <a:pPr marL="11471" algn="l">
              <a:spcBef>
                <a:spcPts val="86"/>
              </a:spcBef>
            </a:pPr>
            <a:r>
              <a:rPr lang="en-US" sz="2890" b="1" u="sng" spc="-27" dirty="0">
                <a:solidFill>
                  <a:srgbClr val="92D050"/>
                </a:solidFill>
              </a:rPr>
              <a:t>HALIDE</a:t>
            </a:r>
            <a:br>
              <a:rPr lang="en-US" sz="2890" b="1" u="sng" spc="-27" dirty="0"/>
            </a:br>
            <a:r>
              <a:rPr lang="en-US" spc="-27" dirty="0"/>
              <a:t>	*	CH</a:t>
            </a:r>
            <a:r>
              <a:rPr lang="en-US" spc="-27" baseline="-25000" dirty="0"/>
              <a:t>3</a:t>
            </a:r>
            <a:r>
              <a:rPr lang="en-US" spc="-27" dirty="0"/>
              <a:t>-CH</a:t>
            </a:r>
            <a:r>
              <a:rPr lang="en-US" spc="-27" baseline="-25000" dirty="0"/>
              <a:t>2</a:t>
            </a:r>
            <a:r>
              <a:rPr lang="en-US" spc="-27" dirty="0"/>
              <a:t>-Cl</a:t>
            </a:r>
            <a:br>
              <a:rPr lang="en-US" spc="-27" baseline="-25000" dirty="0"/>
            </a:br>
            <a:br>
              <a:rPr lang="en-US" spc="-27" baseline="-25000" dirty="0"/>
            </a:br>
            <a:r>
              <a:rPr lang="en-US" spc="-27" baseline="-25000" dirty="0"/>
              <a:t>	</a:t>
            </a:r>
            <a:r>
              <a:rPr lang="en-US" spc="-27" dirty="0"/>
              <a:t>*	CH</a:t>
            </a:r>
            <a:r>
              <a:rPr lang="en-US" spc="-27" baseline="-25000" dirty="0"/>
              <a:t>3</a:t>
            </a:r>
            <a:r>
              <a:rPr lang="en-US" spc="-27" dirty="0"/>
              <a:t>-CH-CH</a:t>
            </a:r>
            <a:r>
              <a:rPr lang="en-US" spc="-27" baseline="-25000" dirty="0"/>
              <a:t>2</a:t>
            </a:r>
            <a:r>
              <a:rPr lang="en-US" spc="-27" dirty="0"/>
              <a:t>-CH</a:t>
            </a:r>
            <a:r>
              <a:rPr lang="en-US" spc="-27" baseline="-25000" dirty="0"/>
              <a:t>3</a:t>
            </a:r>
            <a:br>
              <a:rPr lang="en-US" spc="-27" baseline="-25000" dirty="0"/>
            </a:br>
            <a:r>
              <a:rPr lang="en-US" spc="-27" baseline="-25000" dirty="0"/>
              <a:t>		          </a:t>
            </a:r>
            <a:r>
              <a:rPr lang="en-US" spc="-27" dirty="0"/>
              <a:t>|</a:t>
            </a:r>
            <a:br>
              <a:rPr lang="en-US" spc="-27" dirty="0"/>
            </a:br>
            <a:r>
              <a:rPr lang="en-US" spc="-27" dirty="0"/>
              <a:t>		       Br</a:t>
            </a:r>
            <a:br>
              <a:rPr lang="en-US" spc="-27" baseline="-25000" dirty="0"/>
            </a:br>
            <a:br>
              <a:rPr lang="en-US" spc="-27" baseline="-25000" dirty="0"/>
            </a:br>
            <a:r>
              <a:rPr lang="en-US" spc="-27" baseline="-25000" dirty="0"/>
              <a:t>	</a:t>
            </a:r>
            <a:r>
              <a:rPr lang="en-US" spc="-27" dirty="0"/>
              <a:t>*		</a:t>
            </a:r>
            <a:endParaRPr spc="-5" dirty="0"/>
          </a:p>
        </p:txBody>
      </p:sp>
      <p:pic>
        <p:nvPicPr>
          <p:cNvPr id="3" name="Picture 2">
            <a:extLst>
              <a:ext uri="{FF2B5EF4-FFF2-40B4-BE49-F238E27FC236}">
                <a16:creationId xmlns:a16="http://schemas.microsoft.com/office/drawing/2014/main" id="{91E44C5D-EDED-3B27-24D9-4363DD5B8D02}"/>
              </a:ext>
            </a:extLst>
          </p:cNvPr>
          <p:cNvPicPr>
            <a:picLocks noChangeAspect="1"/>
          </p:cNvPicPr>
          <p:nvPr/>
        </p:nvPicPr>
        <p:blipFill>
          <a:blip r:embed="rId3"/>
          <a:stretch>
            <a:fillRect/>
          </a:stretch>
        </p:blipFill>
        <p:spPr>
          <a:xfrm>
            <a:off x="3049074" y="3502895"/>
            <a:ext cx="2142759" cy="970587"/>
          </a:xfrm>
          <a:prstGeom prst="rect">
            <a:avLst/>
          </a:prstGeom>
        </p:spPr>
      </p:pic>
    </p:spTree>
    <p:extLst>
      <p:ext uri="{BB962C8B-B14F-4D97-AF65-F5344CB8AC3E}">
        <p14:creationId xmlns:p14="http://schemas.microsoft.com/office/powerpoint/2010/main" val="41413768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15231" y="286481"/>
            <a:ext cx="9524999" cy="400213"/>
          </a:xfrm>
          <a:prstGeom prst="rect">
            <a:avLst/>
          </a:prstGeom>
        </p:spPr>
        <p:txBody>
          <a:bodyPr vert="horz" wrap="square" lIns="0" tIns="10897" rIns="0" bIns="0" rtlCol="0">
            <a:spAutoFit/>
          </a:bodyPr>
          <a:lstStyle/>
          <a:p>
            <a:pPr marL="11471" algn="l">
              <a:spcBef>
                <a:spcPts val="86"/>
              </a:spcBef>
            </a:pPr>
            <a:r>
              <a:rPr lang="en-US" b="1" u="sng" dirty="0">
                <a:ln w="22225">
                  <a:solidFill>
                    <a:srgbClr val="92D050"/>
                  </a:solidFill>
                  <a:prstDash val="solid"/>
                </a:ln>
                <a:solidFill>
                  <a:srgbClr val="92D050"/>
                </a:solidFill>
              </a:rPr>
              <a:t>NOMENCLATURE OF BENZENE CONTAINED COMPOUNDS</a:t>
            </a:r>
            <a:endParaRPr sz="2168" b="1" dirty="0">
              <a:ln w="22225">
                <a:solidFill>
                  <a:srgbClr val="92D050"/>
                </a:solidFill>
                <a:prstDash val="solid"/>
              </a:ln>
              <a:solidFill>
                <a:srgbClr val="92D050"/>
              </a:solidFill>
            </a:endParaRPr>
          </a:p>
        </p:txBody>
      </p:sp>
      <p:pic>
        <p:nvPicPr>
          <p:cNvPr id="4" name="Picture 3">
            <a:extLst>
              <a:ext uri="{FF2B5EF4-FFF2-40B4-BE49-F238E27FC236}">
                <a16:creationId xmlns:a16="http://schemas.microsoft.com/office/drawing/2014/main" id="{8D928921-EC30-2C93-DDAE-228AE936A6B7}"/>
              </a:ext>
            </a:extLst>
          </p:cNvPr>
          <p:cNvPicPr>
            <a:picLocks noChangeAspect="1"/>
          </p:cNvPicPr>
          <p:nvPr/>
        </p:nvPicPr>
        <p:blipFill>
          <a:blip r:embed="rId3"/>
          <a:stretch>
            <a:fillRect/>
          </a:stretch>
        </p:blipFill>
        <p:spPr>
          <a:xfrm>
            <a:off x="2967831" y="790542"/>
            <a:ext cx="5092887" cy="5965498"/>
          </a:xfrm>
          <a:prstGeom prst="rect">
            <a:avLst/>
          </a:prstGeom>
        </p:spPr>
      </p:pic>
    </p:spTree>
    <p:extLst>
      <p:ext uri="{BB962C8B-B14F-4D97-AF65-F5344CB8AC3E}">
        <p14:creationId xmlns:p14="http://schemas.microsoft.com/office/powerpoint/2010/main" val="19356367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34231" y="1300162"/>
            <a:ext cx="10210800" cy="995825"/>
          </a:xfrm>
          <a:prstGeom prst="rect">
            <a:avLst/>
          </a:prstGeom>
        </p:spPr>
        <p:txBody>
          <a:bodyPr vert="horz" wrap="square" lIns="0" tIns="10897" rIns="0" bIns="0" rtlCol="0">
            <a:spAutoFit/>
          </a:bodyPr>
          <a:lstStyle/>
          <a:p>
            <a:pPr marL="11471">
              <a:lnSpc>
                <a:spcPct val="150000"/>
              </a:lnSpc>
              <a:spcBef>
                <a:spcPts val="86"/>
              </a:spcBef>
            </a:pPr>
            <a:r>
              <a:rPr lang="en-US" spc="-27" dirty="0"/>
              <a:t>Priority order of functional group.</a:t>
            </a:r>
            <a:br>
              <a:rPr lang="en-US" spc="-27" dirty="0"/>
            </a:br>
            <a:r>
              <a:rPr lang="en-US" sz="2000" spc="-27" dirty="0"/>
              <a:t>COOH &gt; SO</a:t>
            </a:r>
            <a:r>
              <a:rPr lang="en-US" sz="2000" spc="-27" baseline="-25000" dirty="0"/>
              <a:t>3</a:t>
            </a:r>
            <a:r>
              <a:rPr lang="en-US" sz="2000" spc="-27" dirty="0"/>
              <a:t>H &gt; COOR &gt; </a:t>
            </a:r>
            <a:r>
              <a:rPr lang="en-US" sz="2000" spc="-27" dirty="0" err="1"/>
              <a:t>COCl</a:t>
            </a:r>
            <a:r>
              <a:rPr lang="en-US" sz="2000" spc="-27" dirty="0"/>
              <a:t> &gt; CONH</a:t>
            </a:r>
            <a:r>
              <a:rPr lang="en-US" sz="2000" spc="-27" baseline="-25000" dirty="0"/>
              <a:t>2</a:t>
            </a:r>
            <a:r>
              <a:rPr lang="en-US" sz="2000" spc="-27" dirty="0"/>
              <a:t> &gt; CN &gt; CHO &gt; CO &gt; OH &gt; NH</a:t>
            </a:r>
            <a:r>
              <a:rPr lang="en-US" sz="2000" spc="-27" baseline="-25000" dirty="0"/>
              <a:t>2</a:t>
            </a:r>
            <a:r>
              <a:rPr lang="en-US" sz="2000" spc="-27" dirty="0"/>
              <a:t> &gt; C = C &gt; C </a:t>
            </a:r>
            <a:r>
              <a:rPr lang="en-US" sz="2000" spc="-27" dirty="0">
                <a:sym typeface="Symbol" panose="05050102010706020507" pitchFamily="18" charset="2"/>
              </a:rPr>
              <a:t> </a:t>
            </a:r>
            <a:r>
              <a:rPr lang="en-US" sz="2000" spc="-27" dirty="0"/>
              <a:t>C</a:t>
            </a:r>
            <a:endParaRPr sz="1806" spc="-5" dirty="0"/>
          </a:p>
        </p:txBody>
      </p:sp>
    </p:spTree>
    <p:extLst>
      <p:ext uri="{BB962C8B-B14F-4D97-AF65-F5344CB8AC3E}">
        <p14:creationId xmlns:p14="http://schemas.microsoft.com/office/powerpoint/2010/main" val="23072337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2F3F393-6727-224B-18B8-A51801F07334}"/>
              </a:ext>
            </a:extLst>
          </p:cNvPr>
          <p:cNvSpPr txBox="1"/>
          <p:nvPr/>
        </p:nvSpPr>
        <p:spPr>
          <a:xfrm>
            <a:off x="910431" y="1223962"/>
            <a:ext cx="9601200" cy="3037626"/>
          </a:xfrm>
          <a:prstGeom prst="rect">
            <a:avLst/>
          </a:prstGeom>
          <a:noFill/>
        </p:spPr>
        <p:txBody>
          <a:bodyPr wrap="square">
            <a:spAutoFit/>
          </a:bodyPr>
          <a:lstStyle/>
          <a:p>
            <a:pPr marR="0" lvl="0">
              <a:lnSpc>
                <a:spcPct val="107000"/>
              </a:lnSpc>
              <a:spcBef>
                <a:spcPts val="0"/>
              </a:spcBef>
              <a:spcAft>
                <a:spcPts val="0"/>
              </a:spcAft>
            </a:pPr>
            <a:r>
              <a:rPr lang="en-IN"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14.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The IUPAC name of the following compound is </a:t>
            </a:r>
          </a:p>
          <a:p>
            <a:pPr marR="0" lvl="0">
              <a:lnSpc>
                <a:spcPct val="150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CH</a:t>
            </a:r>
            <a:r>
              <a:rPr lang="en-IN"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-CH-CH</a:t>
            </a:r>
            <a:r>
              <a:rPr lang="en-IN"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CH</a:t>
            </a:r>
            <a:r>
              <a:rPr lang="en-IN"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CH</a:t>
            </a:r>
            <a:r>
              <a:rPr lang="en-IN"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50000"/>
              </a:lnSpc>
              <a:spcBef>
                <a:spcPts val="0"/>
              </a:spcBef>
              <a:spcAft>
                <a:spcPts val="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50000"/>
              </a:lnSpc>
              <a:spcBef>
                <a:spcPts val="0"/>
              </a:spcBef>
              <a:spcAft>
                <a:spcPts val="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CH(CH</a:t>
            </a:r>
            <a:r>
              <a:rPr lang="en-IN"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a:t>
            </a:r>
            <a:r>
              <a:rPr lang="en-IN"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07000"/>
              </a:lnSpc>
              <a:spcBef>
                <a:spcPts val="0"/>
              </a:spcBef>
              <a:spcAft>
                <a:spcPts val="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1. 2-isopropylpentane			2. 2, 3-dimethylhexane</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50000"/>
              </a:lnSpc>
              <a:spcBef>
                <a:spcPts val="0"/>
              </a:spcBef>
              <a:spcAft>
                <a:spcPts val="80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3. </a:t>
            </a:r>
            <a:r>
              <a:rPr lang="en-IN" sz="2400" kern="100" dirty="0" err="1">
                <a:solidFill>
                  <a:schemeClr val="bg1"/>
                </a:solidFill>
                <a:effectLst/>
                <a:latin typeface="Tahoma" panose="020B0604030504040204" pitchFamily="34" charset="0"/>
                <a:ea typeface="Calibri" panose="020F0502020204030204" pitchFamily="34" charset="0"/>
                <a:cs typeface="Times New Roman" panose="02020603050405020304" pitchFamily="18" charset="0"/>
              </a:rPr>
              <a:t>Isononane</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4. 2, 4-dimethylhexane </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845458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2F3F393-6727-224B-18B8-A51801F07334}"/>
              </a:ext>
            </a:extLst>
          </p:cNvPr>
          <p:cNvSpPr txBox="1"/>
          <p:nvPr/>
        </p:nvSpPr>
        <p:spPr>
          <a:xfrm>
            <a:off x="1291431" y="311169"/>
            <a:ext cx="9601200" cy="6393802"/>
          </a:xfrm>
          <a:prstGeom prst="rect">
            <a:avLst/>
          </a:prstGeom>
          <a:noFill/>
        </p:spPr>
        <p:txBody>
          <a:bodyPr wrap="square">
            <a:spAutoFit/>
          </a:bodyPr>
          <a:lstStyle/>
          <a:p>
            <a:pPr marR="0" lvl="0">
              <a:lnSpc>
                <a:spcPct val="107000"/>
              </a:lnSpc>
              <a:spcBef>
                <a:spcPts val="0"/>
              </a:spcBef>
              <a:spcAft>
                <a:spcPts val="0"/>
              </a:spcAft>
            </a:pPr>
            <a:r>
              <a:rPr lang="en-IN"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15.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Which is correct IUPAC name of the following compound  </a:t>
            </a:r>
          </a:p>
          <a:p>
            <a:pPr marR="0" lvl="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CH</a:t>
            </a:r>
            <a:r>
              <a:rPr lang="en-IN" sz="2400" kern="100" baseline="-25000" dirty="0">
                <a:solidFill>
                  <a:schemeClr val="bg1"/>
                </a:solidFill>
                <a:latin typeface="Tahoma" panose="020B0604030504040204" pitchFamily="34" charset="0"/>
                <a:ea typeface="Calibri" panose="020F0502020204030204" pitchFamily="34" charset="0"/>
                <a:cs typeface="Times New Roman" panose="02020603050405020304" pitchFamily="18" charset="0"/>
              </a:rPr>
              <a:t>3</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CH</a:t>
            </a:r>
            <a:r>
              <a:rPr lang="en-IN" sz="2400" kern="100" baseline="-25000" dirty="0">
                <a:solidFill>
                  <a:schemeClr val="bg1"/>
                </a:solidFill>
                <a:latin typeface="Tahoma" panose="020B0604030504040204" pitchFamily="34" charset="0"/>
                <a:ea typeface="Calibri" panose="020F0502020204030204" pitchFamily="34" charset="0"/>
                <a:cs typeface="Times New Roman" panose="02020603050405020304" pitchFamily="18" charset="0"/>
              </a:rPr>
              <a:t>3</a:t>
            </a:r>
          </a:p>
          <a:p>
            <a:pPr marR="0" lvl="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              |</a:t>
            </a:r>
          </a:p>
          <a:p>
            <a:pPr marR="0" lvl="0" defTabSz="534988">
              <a:lnSpc>
                <a:spcPct val="107000"/>
              </a:lnSpc>
              <a:spcBef>
                <a:spcPts val="0"/>
              </a:spcBef>
              <a:spcAft>
                <a:spcPts val="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CH</a:t>
            </a:r>
            <a:r>
              <a:rPr lang="en-IN"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CH – CH – CH – CH</a:t>
            </a:r>
            <a:r>
              <a:rPr lang="en-IN"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07000"/>
              </a:lnSpc>
              <a:spcBef>
                <a:spcPts val="0"/>
              </a:spcBef>
              <a:spcAft>
                <a:spcPts val="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07000"/>
              </a:lnSpc>
              <a:spcBef>
                <a:spcPts val="0"/>
              </a:spcBef>
              <a:spcAft>
                <a:spcPts val="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CH</a:t>
            </a:r>
            <a:r>
              <a:rPr lang="en-IN"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 CH</a:t>
            </a:r>
            <a:r>
              <a:rPr lang="en-IN"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defTabSz="534988">
              <a:lnSpc>
                <a:spcPct val="107000"/>
              </a:lnSpc>
              <a:spcBef>
                <a:spcPts val="0"/>
              </a:spcBef>
              <a:spcAft>
                <a:spcPts val="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1.	3-isopropyl-2-methylpentane	</a:t>
            </a:r>
          </a:p>
          <a:p>
            <a:pPr marL="228600" marR="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	3-ethyl-2, 4-dimethylpentane </a:t>
            </a:r>
          </a:p>
          <a:p>
            <a:pPr marL="228600" marR="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	2, 4-dimethyl-3-ethylpentane  4. 3-isopropyl-4-methylpentane</a:t>
            </a:r>
          </a:p>
          <a:p>
            <a:pPr marL="228600" marR="0" defTabSz="534988">
              <a:lnSpc>
                <a:spcPct val="107000"/>
              </a:lnSpc>
              <a:spcBef>
                <a:spcPts val="0"/>
              </a:spcBef>
              <a:spcAft>
                <a:spcPts val="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p>
          <a:p>
            <a:pPr marR="0" defTabSz="534988">
              <a:lnSpc>
                <a:spcPct val="107000"/>
              </a:lnSpc>
              <a:spcBef>
                <a:spcPts val="0"/>
              </a:spcBef>
              <a:spcAft>
                <a:spcPts val="0"/>
              </a:spcAft>
            </a:pPr>
            <a:r>
              <a:rPr lang="en-IN" sz="2400" kern="100" dirty="0">
                <a:solidFill>
                  <a:srgbClr val="FFFF00"/>
                </a:solidFill>
                <a:latin typeface="Tahoma" panose="020B0604030504040204" pitchFamily="34" charset="0"/>
                <a:ea typeface="Calibri" panose="020F0502020204030204" pitchFamily="34" charset="0"/>
                <a:cs typeface="Times New Roman" panose="02020603050405020304" pitchFamily="18" charset="0"/>
              </a:rPr>
              <a:t>16.</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The correct IUPAC name of </a:t>
            </a:r>
          </a:p>
          <a:p>
            <a:pPr marR="0" defTabSz="534988">
              <a:lnSpc>
                <a:spcPct val="107000"/>
              </a:lnSpc>
              <a:spcBef>
                <a:spcPts val="0"/>
              </a:spcBef>
              <a:spcAft>
                <a:spcPts val="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H</a:t>
            </a:r>
            <a:r>
              <a:rPr lang="en-IN"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C = CH – CH – CH</a:t>
            </a:r>
            <a:r>
              <a:rPr lang="en-IN"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C = CH </a:t>
            </a:r>
          </a:p>
          <a:p>
            <a:pPr marR="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p>
          <a:p>
            <a:pPr marR="0" defTabSz="534988">
              <a:lnSpc>
                <a:spcPct val="107000"/>
              </a:lnSpc>
              <a:spcBef>
                <a:spcPts val="0"/>
              </a:spcBef>
              <a:spcAft>
                <a:spcPts val="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CH</a:t>
            </a:r>
            <a:r>
              <a:rPr lang="en-IN"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a:t>
            </a:r>
          </a:p>
          <a:p>
            <a:pPr marR="0" defTabSz="534988">
              <a:lnSpc>
                <a:spcPct val="107000"/>
              </a:lnSpc>
              <a:spcBef>
                <a:spcPts val="0"/>
              </a:spcBef>
              <a:spcAft>
                <a:spcPts val="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1.	3-methyl-l-hexen-5-yne		   2.  3-methyl-5-hexen-l-yne</a:t>
            </a:r>
          </a:p>
          <a:p>
            <a:pPr marR="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3.	4-(ethenyl)-l-</a:t>
            </a:r>
            <a:r>
              <a:rPr lang="en-IN" sz="2400" kern="100" dirty="0" err="1">
                <a:solidFill>
                  <a:schemeClr val="bg1"/>
                </a:solidFill>
                <a:latin typeface="Tahoma" panose="020B0604030504040204" pitchFamily="34" charset="0"/>
                <a:ea typeface="Calibri" panose="020F0502020204030204" pitchFamily="34" charset="0"/>
                <a:cs typeface="Times New Roman" panose="02020603050405020304" pitchFamily="18" charset="0"/>
              </a:rPr>
              <a:t>pentyne</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4.  3-(2-propenyl) butene-1</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682101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2F3F393-6727-224B-18B8-A51801F07334}"/>
              </a:ext>
            </a:extLst>
          </p:cNvPr>
          <p:cNvSpPr txBox="1"/>
          <p:nvPr/>
        </p:nvSpPr>
        <p:spPr>
          <a:xfrm>
            <a:off x="1215231" y="258411"/>
            <a:ext cx="9601200" cy="6558462"/>
          </a:xfrm>
          <a:prstGeom prst="rect">
            <a:avLst/>
          </a:prstGeom>
          <a:noFill/>
        </p:spPr>
        <p:txBody>
          <a:bodyPr wrap="square">
            <a:spAutoFit/>
          </a:bodyPr>
          <a:lstStyle/>
          <a:p>
            <a:pPr marR="0" lvl="0">
              <a:lnSpc>
                <a:spcPct val="107000"/>
              </a:lnSpc>
              <a:spcBef>
                <a:spcPts val="0"/>
              </a:spcBef>
              <a:spcAft>
                <a:spcPts val="0"/>
              </a:spcAft>
            </a:pPr>
            <a:r>
              <a:rPr lang="en-IN"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17.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What will be the IUPAC name of the given compound   </a:t>
            </a:r>
          </a:p>
          <a:p>
            <a:pPr marR="0" lvl="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CH</a:t>
            </a:r>
            <a:r>
              <a:rPr lang="en-IN" sz="2400" kern="100" baseline="-25000" dirty="0">
                <a:solidFill>
                  <a:schemeClr val="bg1"/>
                </a:solidFill>
                <a:latin typeface="Tahoma" panose="020B0604030504040204" pitchFamily="34" charset="0"/>
                <a:ea typeface="Calibri" panose="020F0502020204030204" pitchFamily="34" charset="0"/>
                <a:cs typeface="Times New Roman" panose="02020603050405020304" pitchFamily="18" charset="0"/>
              </a:rPr>
              <a:t>3</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CH</a:t>
            </a:r>
            <a:r>
              <a:rPr lang="en-IN" sz="2400" kern="100" baseline="-25000" dirty="0">
                <a:solidFill>
                  <a:schemeClr val="bg1"/>
                </a:solidFill>
                <a:latin typeface="Tahoma" panose="020B0604030504040204" pitchFamily="34" charset="0"/>
                <a:ea typeface="Calibri" panose="020F0502020204030204" pitchFamily="34" charset="0"/>
                <a:cs typeface="Times New Roman" panose="02020603050405020304" pitchFamily="18" charset="0"/>
              </a:rPr>
              <a:t>3</a:t>
            </a:r>
          </a:p>
          <a:p>
            <a:pPr marR="0" lvl="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               |</a:t>
            </a:r>
          </a:p>
          <a:p>
            <a:pPr marR="0" lvl="0" defTabSz="534988">
              <a:lnSpc>
                <a:spcPct val="107000"/>
              </a:lnSpc>
              <a:spcBef>
                <a:spcPts val="0"/>
              </a:spcBef>
              <a:spcAft>
                <a:spcPts val="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CH</a:t>
            </a:r>
            <a:r>
              <a:rPr lang="en-IN"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CH – CH – CH</a:t>
            </a:r>
            <a:r>
              <a:rPr lang="en-IN"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 CH – CH</a:t>
            </a:r>
            <a:r>
              <a:rPr lang="en-IN"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07000"/>
              </a:lnSpc>
              <a:spcBef>
                <a:spcPts val="0"/>
              </a:spcBef>
              <a:spcAft>
                <a:spcPts val="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07000"/>
              </a:lnSpc>
              <a:spcBef>
                <a:spcPts val="0"/>
              </a:spcBef>
              <a:spcAft>
                <a:spcPts val="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CH</a:t>
            </a:r>
            <a:r>
              <a:rPr lang="en-IN"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 CH</a:t>
            </a:r>
            <a:r>
              <a:rPr lang="en-IN"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defTabSz="534988">
              <a:lnSpc>
                <a:spcPct val="107000"/>
              </a:lnSpc>
              <a:spcBef>
                <a:spcPts val="0"/>
              </a:spcBef>
              <a:spcAft>
                <a:spcPts val="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1.	2, 5 – diethyl – 4 – </a:t>
            </a:r>
            <a:r>
              <a:rPr lang="en-IN" sz="2400" kern="100" dirty="0" err="1">
                <a:solidFill>
                  <a:schemeClr val="bg1"/>
                </a:solidFill>
                <a:effectLst/>
                <a:latin typeface="Tahoma" panose="020B0604030504040204" pitchFamily="34" charset="0"/>
                <a:ea typeface="Calibri" panose="020F0502020204030204" pitchFamily="34" charset="0"/>
                <a:cs typeface="Times New Roman" panose="02020603050405020304" pitchFamily="18" charset="0"/>
              </a:rPr>
              <a:t>methylexane</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p>
          <a:p>
            <a:pPr marL="228600" marR="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	3, 4, 6 – </a:t>
            </a:r>
            <a:r>
              <a:rPr lang="en-IN" sz="2400" kern="100" dirty="0" err="1">
                <a:solidFill>
                  <a:schemeClr val="bg1"/>
                </a:solidFill>
                <a:effectLst/>
                <a:latin typeface="Tahoma" panose="020B0604030504040204" pitchFamily="34" charset="0"/>
                <a:ea typeface="Calibri" panose="020F0502020204030204" pitchFamily="34" charset="0"/>
                <a:cs typeface="Times New Roman" panose="02020603050405020304" pitchFamily="18" charset="0"/>
              </a:rPr>
              <a:t>trimethyloctane</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p>
          <a:p>
            <a:pPr marL="228600" marR="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	2, 5, 6 – </a:t>
            </a:r>
            <a:r>
              <a:rPr lang="en-IN" sz="2400" kern="100" dirty="0" err="1">
                <a:solidFill>
                  <a:schemeClr val="bg1"/>
                </a:solidFill>
                <a:effectLst/>
                <a:latin typeface="Tahoma" panose="020B0604030504040204" pitchFamily="34" charset="0"/>
                <a:ea typeface="Calibri" panose="020F0502020204030204" pitchFamily="34" charset="0"/>
                <a:cs typeface="Times New Roman" panose="02020603050405020304" pitchFamily="18" charset="0"/>
              </a:rPr>
              <a:t>trimethyloctane</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p>
          <a:p>
            <a:pPr marL="228600" marR="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4.	3, 5 – dimethyl – 6 – </a:t>
            </a:r>
            <a:r>
              <a:rPr lang="en-IN" sz="2400" kern="100" dirty="0" err="1">
                <a:solidFill>
                  <a:schemeClr val="bg1"/>
                </a:solidFill>
                <a:effectLst/>
                <a:latin typeface="Tahoma" panose="020B0604030504040204" pitchFamily="34" charset="0"/>
                <a:ea typeface="Calibri" panose="020F0502020204030204" pitchFamily="34" charset="0"/>
                <a:cs typeface="Times New Roman" panose="02020603050405020304" pitchFamily="18" charset="0"/>
              </a:rPr>
              <a:t>ehtylheptane</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p>
          <a:p>
            <a:pPr marL="228600" marR="0" defTabSz="534988">
              <a:lnSpc>
                <a:spcPct val="107000"/>
              </a:lnSpc>
              <a:spcBef>
                <a:spcPts val="0"/>
              </a:spcBef>
              <a:spcAft>
                <a:spcPts val="0"/>
              </a:spcAft>
            </a:pPr>
            <a:r>
              <a:rPr lang="en-IN" sz="10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endPar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R="0" defTabSz="534988">
              <a:lnSpc>
                <a:spcPct val="107000"/>
              </a:lnSpc>
              <a:spcBef>
                <a:spcPts val="0"/>
              </a:spcBef>
              <a:spcAft>
                <a:spcPts val="0"/>
              </a:spcAft>
            </a:pPr>
            <a:r>
              <a:rPr lang="en-IN" sz="2400" kern="100" dirty="0">
                <a:solidFill>
                  <a:srgbClr val="FFFF00"/>
                </a:solidFill>
                <a:latin typeface="Tahoma" panose="020B0604030504040204" pitchFamily="34" charset="0"/>
                <a:ea typeface="Calibri" panose="020F0502020204030204" pitchFamily="34" charset="0"/>
                <a:cs typeface="Times New Roman" panose="02020603050405020304" pitchFamily="18" charset="0"/>
              </a:rPr>
              <a:t>18.</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The IUPAC name of the structure is  </a:t>
            </a:r>
          </a:p>
          <a:p>
            <a:pPr marR="0" defTabSz="534988">
              <a:lnSpc>
                <a:spcPct val="107000"/>
              </a:lnSpc>
              <a:spcBef>
                <a:spcPts val="0"/>
              </a:spcBef>
              <a:spcAft>
                <a:spcPts val="0"/>
              </a:spcAft>
            </a:pPr>
            <a:endPar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R="0" defTabSz="534988">
              <a:lnSpc>
                <a:spcPct val="107000"/>
              </a:lnSpc>
              <a:spcBef>
                <a:spcPts val="0"/>
              </a:spcBef>
              <a:spcAft>
                <a:spcPts val="0"/>
              </a:spcAft>
            </a:pPr>
            <a:endPar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endParaRPr>
          </a:p>
          <a:p>
            <a:pPr marR="0" defTabSz="534988">
              <a:lnSpc>
                <a:spcPct val="107000"/>
              </a:lnSpc>
              <a:spcBef>
                <a:spcPts val="0"/>
              </a:spcBef>
              <a:spcAft>
                <a:spcPts val="0"/>
              </a:spcAft>
            </a:pPr>
            <a:endPar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R="0" defTabSz="534988">
              <a:lnSpc>
                <a:spcPct val="107000"/>
              </a:lnSpc>
              <a:spcBef>
                <a:spcPts val="0"/>
              </a:spcBef>
              <a:spcAft>
                <a:spcPts val="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1.	2, 4, 5 – Triethyl-3-nonene	2.  5,6-Diethyl-2-methyl-4-decene </a:t>
            </a:r>
          </a:p>
          <a:p>
            <a:pPr marR="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3.	2, 4, 5 – Triethy-3-octene 	4.  3-Ethyl-5-methyl-3-heptane </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id="{CF205FD4-267F-5E23-ED03-94707D8CF6C8}"/>
              </a:ext>
            </a:extLst>
          </p:cNvPr>
          <p:cNvPicPr>
            <a:picLocks noChangeAspect="1"/>
          </p:cNvPicPr>
          <p:nvPr/>
        </p:nvPicPr>
        <p:blipFill>
          <a:blip r:embed="rId2"/>
          <a:stretch>
            <a:fillRect/>
          </a:stretch>
        </p:blipFill>
        <p:spPr>
          <a:xfrm>
            <a:off x="1977231" y="4805362"/>
            <a:ext cx="2805830" cy="1066800"/>
          </a:xfrm>
          <a:prstGeom prst="rect">
            <a:avLst/>
          </a:prstGeom>
        </p:spPr>
      </p:pic>
    </p:spTree>
    <p:extLst>
      <p:ext uri="{BB962C8B-B14F-4D97-AF65-F5344CB8AC3E}">
        <p14:creationId xmlns:p14="http://schemas.microsoft.com/office/powerpoint/2010/main" val="5789462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2F3F393-6727-224B-18B8-A51801F07334}"/>
              </a:ext>
            </a:extLst>
          </p:cNvPr>
          <p:cNvSpPr txBox="1"/>
          <p:nvPr/>
        </p:nvSpPr>
        <p:spPr>
          <a:xfrm>
            <a:off x="1291431" y="432178"/>
            <a:ext cx="9601200" cy="5932778"/>
          </a:xfrm>
          <a:prstGeom prst="rect">
            <a:avLst/>
          </a:prstGeom>
          <a:noFill/>
        </p:spPr>
        <p:txBody>
          <a:bodyPr wrap="square">
            <a:spAutoFit/>
          </a:bodyPr>
          <a:lstStyle/>
          <a:p>
            <a:pPr marR="0" lvl="0">
              <a:lnSpc>
                <a:spcPct val="107000"/>
              </a:lnSpc>
              <a:spcBef>
                <a:spcPts val="0"/>
              </a:spcBef>
              <a:spcAft>
                <a:spcPts val="0"/>
              </a:spcAft>
            </a:pPr>
            <a:r>
              <a:rPr lang="en-IN"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19. </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CH</a:t>
            </a:r>
            <a:r>
              <a:rPr lang="en-IN" sz="2400" kern="100" baseline="-25000" dirty="0">
                <a:solidFill>
                  <a:schemeClr val="bg1"/>
                </a:solidFill>
                <a:latin typeface="Tahoma" panose="020B0604030504040204" pitchFamily="34" charset="0"/>
                <a:ea typeface="Calibri" panose="020F0502020204030204" pitchFamily="34" charset="0"/>
                <a:cs typeface="Times New Roman" panose="02020603050405020304" pitchFamily="18" charset="0"/>
              </a:rPr>
              <a:t>3</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 CH = CH – C    CH has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IUPAC name    </a:t>
            </a:r>
          </a:p>
          <a:p>
            <a:pPr marR="0" lvl="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1.	Pent – 2- </a:t>
            </a:r>
            <a:r>
              <a:rPr lang="en-IN" sz="2400" kern="100" dirty="0" err="1">
                <a:solidFill>
                  <a:schemeClr val="bg1"/>
                </a:solidFill>
                <a:effectLst/>
                <a:latin typeface="Tahoma" panose="020B0604030504040204" pitchFamily="34" charset="0"/>
                <a:ea typeface="Calibri" panose="020F0502020204030204" pitchFamily="34" charset="0"/>
                <a:cs typeface="Times New Roman" panose="02020603050405020304" pitchFamily="18" charset="0"/>
              </a:rPr>
              <a:t>ene</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 4 – </a:t>
            </a:r>
            <a:r>
              <a:rPr lang="en-IN" sz="2400" kern="100" dirty="0" err="1">
                <a:solidFill>
                  <a:schemeClr val="bg1"/>
                </a:solidFill>
                <a:effectLst/>
                <a:latin typeface="Tahoma" panose="020B0604030504040204" pitchFamily="34" charset="0"/>
                <a:ea typeface="Calibri" panose="020F0502020204030204" pitchFamily="34" charset="0"/>
                <a:cs typeface="Times New Roman" panose="02020603050405020304" pitchFamily="18" charset="0"/>
              </a:rPr>
              <a:t>yne</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 	Pent – 4 – </a:t>
            </a:r>
            <a:r>
              <a:rPr lang="en-IN" sz="2400" kern="100" dirty="0" err="1">
                <a:solidFill>
                  <a:schemeClr val="bg1"/>
                </a:solidFill>
                <a:effectLst/>
                <a:latin typeface="Tahoma" panose="020B0604030504040204" pitchFamily="34" charset="0"/>
                <a:ea typeface="Calibri" panose="020F0502020204030204" pitchFamily="34" charset="0"/>
                <a:cs typeface="Times New Roman" panose="02020603050405020304" pitchFamily="18" charset="0"/>
              </a:rPr>
              <a:t>yne</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 2 – </a:t>
            </a:r>
            <a:r>
              <a:rPr lang="en-IN" sz="2400" kern="100" dirty="0" err="1">
                <a:solidFill>
                  <a:schemeClr val="bg1"/>
                </a:solidFill>
                <a:effectLst/>
                <a:latin typeface="Tahoma" panose="020B0604030504040204" pitchFamily="34" charset="0"/>
                <a:ea typeface="Calibri" panose="020F0502020204030204" pitchFamily="34" charset="0"/>
                <a:cs typeface="Times New Roman" panose="02020603050405020304" pitchFamily="18" charset="0"/>
              </a:rPr>
              <a:t>ene</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p>
          <a:p>
            <a:pPr marL="228600" marR="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	Pent – 3 – </a:t>
            </a:r>
            <a:r>
              <a:rPr lang="en-IN" sz="2400" kern="100" dirty="0" err="1">
                <a:solidFill>
                  <a:schemeClr val="bg1"/>
                </a:solidFill>
                <a:effectLst/>
                <a:latin typeface="Tahoma" panose="020B0604030504040204" pitchFamily="34" charset="0"/>
                <a:ea typeface="Calibri" panose="020F0502020204030204" pitchFamily="34" charset="0"/>
                <a:cs typeface="Times New Roman" panose="02020603050405020304" pitchFamily="18" charset="0"/>
              </a:rPr>
              <a:t>en</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 1 – </a:t>
            </a:r>
            <a:r>
              <a:rPr lang="en-IN" sz="2400" kern="100" dirty="0" err="1">
                <a:solidFill>
                  <a:schemeClr val="bg1"/>
                </a:solidFill>
                <a:effectLst/>
                <a:latin typeface="Tahoma" panose="020B0604030504040204" pitchFamily="34" charset="0"/>
                <a:ea typeface="Calibri" panose="020F0502020204030204" pitchFamily="34" charset="0"/>
                <a:cs typeface="Times New Roman" panose="02020603050405020304" pitchFamily="18" charset="0"/>
              </a:rPr>
              <a:t>yne</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4.	Pent – 3- </a:t>
            </a:r>
            <a:r>
              <a:rPr lang="en-IN" sz="2400" kern="100" dirty="0" err="1">
                <a:solidFill>
                  <a:schemeClr val="bg1"/>
                </a:solidFill>
                <a:effectLst/>
                <a:latin typeface="Tahoma" panose="020B0604030504040204" pitchFamily="34" charset="0"/>
                <a:ea typeface="Calibri" panose="020F0502020204030204" pitchFamily="34" charset="0"/>
                <a:cs typeface="Times New Roman" panose="02020603050405020304" pitchFamily="18" charset="0"/>
              </a:rPr>
              <a:t>ene</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 1 – </a:t>
            </a:r>
            <a:r>
              <a:rPr lang="en-IN" sz="2400" kern="100" dirty="0" err="1">
                <a:solidFill>
                  <a:schemeClr val="bg1"/>
                </a:solidFill>
                <a:effectLst/>
                <a:latin typeface="Tahoma" panose="020B0604030504040204" pitchFamily="34" charset="0"/>
                <a:ea typeface="Calibri" panose="020F0502020204030204" pitchFamily="34" charset="0"/>
                <a:cs typeface="Times New Roman" panose="02020603050405020304" pitchFamily="18" charset="0"/>
              </a:rPr>
              <a:t>yne</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p>
          <a:p>
            <a:pPr marL="228600" marR="0" defTabSz="534988">
              <a:lnSpc>
                <a:spcPct val="107000"/>
              </a:lnSpc>
              <a:spcBef>
                <a:spcPts val="0"/>
              </a:spcBef>
              <a:spcAft>
                <a:spcPts val="0"/>
              </a:spcAft>
            </a:pPr>
            <a:r>
              <a:rPr lang="en-IN" sz="10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endPar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R="0" defTabSz="534988">
              <a:lnSpc>
                <a:spcPct val="107000"/>
              </a:lnSpc>
              <a:spcBef>
                <a:spcPts val="0"/>
              </a:spcBef>
              <a:spcAft>
                <a:spcPts val="0"/>
              </a:spcAft>
            </a:pPr>
            <a:r>
              <a:rPr lang="en-IN" sz="2400" kern="100" dirty="0">
                <a:solidFill>
                  <a:srgbClr val="FFFF00"/>
                </a:solidFill>
                <a:latin typeface="Tahoma" panose="020B0604030504040204" pitchFamily="34" charset="0"/>
                <a:ea typeface="Calibri" panose="020F0502020204030204" pitchFamily="34" charset="0"/>
                <a:cs typeface="Times New Roman" panose="02020603050405020304" pitchFamily="18" charset="0"/>
              </a:rPr>
              <a:t>20.</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IUPAC name of acetyl salicylic acid is   </a:t>
            </a:r>
          </a:p>
          <a:p>
            <a:pPr marR="0" defTabSz="534988">
              <a:lnSpc>
                <a:spcPct val="107000"/>
              </a:lnSpc>
              <a:spcBef>
                <a:spcPts val="0"/>
              </a:spcBef>
              <a:spcAft>
                <a:spcPts val="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1.	m-benzoic acid 				2.  2-acetoxy benzoic acid  </a:t>
            </a:r>
          </a:p>
          <a:p>
            <a:pPr marR="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3.	p-benzoic acid 				4.  p-acetyl benzoic acid </a:t>
            </a:r>
          </a:p>
          <a:p>
            <a:pPr marR="0" defTabSz="534988">
              <a:lnSpc>
                <a:spcPct val="107000"/>
              </a:lnSpc>
              <a:spcBef>
                <a:spcPts val="0"/>
              </a:spcBef>
              <a:spcAft>
                <a:spcPts val="0"/>
              </a:spcAft>
            </a:pPr>
            <a:endParaRPr lang="en-IN" sz="1000" kern="100" dirty="0">
              <a:solidFill>
                <a:schemeClr val="bg1"/>
              </a:solidFill>
              <a:latin typeface="Tahoma" panose="020B0604030504040204" pitchFamily="34" charset="0"/>
              <a:ea typeface="Calibri" panose="020F0502020204030204" pitchFamily="34" charset="0"/>
              <a:cs typeface="Times New Roman" panose="02020603050405020304" pitchFamily="18" charset="0"/>
            </a:endParaRPr>
          </a:p>
          <a:p>
            <a:pPr marR="0" defTabSz="534988">
              <a:lnSpc>
                <a:spcPct val="107000"/>
              </a:lnSpc>
              <a:spcBef>
                <a:spcPts val="0"/>
              </a:spcBef>
              <a:spcAft>
                <a:spcPts val="0"/>
              </a:spcAft>
            </a:pPr>
            <a:r>
              <a:rPr lang="en-IN" sz="2400" kern="100" dirty="0">
                <a:solidFill>
                  <a:srgbClr val="FFFF00"/>
                </a:solidFill>
                <a:latin typeface="Tahoma" panose="020B0604030504040204" pitchFamily="34" charset="0"/>
                <a:ea typeface="Calibri" panose="020F0502020204030204" pitchFamily="34" charset="0"/>
                <a:cs typeface="Times New Roman" panose="02020603050405020304" pitchFamily="18" charset="0"/>
              </a:rPr>
              <a:t>21.</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IUPAC name of the compound is    </a:t>
            </a:r>
          </a:p>
          <a:p>
            <a:pPr marR="0" defTabSz="534988">
              <a:lnSpc>
                <a:spcPct val="107000"/>
              </a:lnSpc>
              <a:spcBef>
                <a:spcPts val="0"/>
              </a:spcBef>
              <a:spcAft>
                <a:spcPts val="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CH</a:t>
            </a:r>
            <a:r>
              <a:rPr lang="en-IN"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 CH – CH</a:t>
            </a:r>
            <a:r>
              <a:rPr lang="en-IN"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 CH(OH) – CH</a:t>
            </a:r>
            <a:r>
              <a:rPr lang="en-IN"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is </a:t>
            </a:r>
          </a:p>
          <a:p>
            <a:pPr marR="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 </a:t>
            </a:r>
          </a:p>
          <a:p>
            <a:pPr marR="0" defTabSz="534988">
              <a:lnSpc>
                <a:spcPct val="107000"/>
              </a:lnSpc>
              <a:spcBef>
                <a:spcPts val="0"/>
              </a:spcBef>
              <a:spcAft>
                <a:spcPts val="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CH</a:t>
            </a:r>
            <a:r>
              <a:rPr lang="en-IN"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p>
          <a:p>
            <a:pPr marR="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p>
          <a:p>
            <a:pPr marR="0" defTabSz="534988">
              <a:lnSpc>
                <a:spcPct val="107000"/>
              </a:lnSpc>
              <a:spcBef>
                <a:spcPts val="0"/>
              </a:spcBef>
              <a:spcAft>
                <a:spcPts val="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CH</a:t>
            </a:r>
            <a:r>
              <a:rPr lang="en-IN"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a:t>
            </a:r>
          </a:p>
          <a:p>
            <a:pPr marR="0" defTabSz="534988">
              <a:lnSpc>
                <a:spcPct val="107000"/>
              </a:lnSpc>
              <a:spcBef>
                <a:spcPts val="0"/>
              </a:spcBef>
              <a:spcAft>
                <a:spcPts val="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1.	4-ethyl-2-pentanol 			2.  4-methyl-2-hexanol   </a:t>
            </a:r>
          </a:p>
          <a:p>
            <a:pPr marR="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3.	2-ethyl-2-pentanol 			4.  3-methyl-2-hexanol  </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Object 2">
            <a:extLst>
              <a:ext uri="{FF2B5EF4-FFF2-40B4-BE49-F238E27FC236}">
                <a16:creationId xmlns:a16="http://schemas.microsoft.com/office/drawing/2014/main" id="{DDA223D8-6CC2-1AA8-3DE6-796E27ABB30E}"/>
              </a:ext>
            </a:extLst>
          </p:cNvPr>
          <p:cNvGraphicFramePr>
            <a:graphicFrameLocks noChangeAspect="1"/>
          </p:cNvGraphicFramePr>
          <p:nvPr>
            <p:extLst>
              <p:ext uri="{D42A27DB-BD31-4B8C-83A1-F6EECF244321}">
                <p14:modId xmlns:p14="http://schemas.microsoft.com/office/powerpoint/2010/main" val="3223680373"/>
              </p:ext>
            </p:extLst>
          </p:nvPr>
        </p:nvGraphicFramePr>
        <p:xfrm>
          <a:off x="5883275" y="3459163"/>
          <a:ext cx="109538" cy="98425"/>
        </p:xfrm>
        <a:graphic>
          <a:graphicData uri="http://schemas.openxmlformats.org/presentationml/2006/ole">
            <mc:AlternateContent xmlns:mc="http://schemas.openxmlformats.org/markup-compatibility/2006">
              <mc:Choice xmlns:v="urn:schemas-microsoft-com:vml" Requires="v">
                <p:oleObj name="Equation" r:id="rId2" imgW="110006" imgH="98005" progId="Equation.DSMT4">
                  <p:embed/>
                </p:oleObj>
              </mc:Choice>
              <mc:Fallback>
                <p:oleObj name="Equation" r:id="rId2" imgW="110006" imgH="98005" progId="Equation.DSMT4">
                  <p:embed/>
                  <p:pic>
                    <p:nvPicPr>
                      <p:cNvPr id="0" name=""/>
                      <p:cNvPicPr/>
                      <p:nvPr/>
                    </p:nvPicPr>
                    <p:blipFill>
                      <a:blip r:embed="rId3"/>
                      <a:stretch>
                        <a:fillRect/>
                      </a:stretch>
                    </p:blipFill>
                    <p:spPr>
                      <a:xfrm>
                        <a:off x="5883275" y="3459163"/>
                        <a:ext cx="109538" cy="98425"/>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11AE5199-90D9-7C9A-4AE4-001AE314A6E3}"/>
              </a:ext>
            </a:extLst>
          </p:cNvPr>
          <p:cNvGraphicFramePr>
            <a:graphicFrameLocks noChangeAspect="1"/>
          </p:cNvGraphicFramePr>
          <p:nvPr>
            <p:extLst>
              <p:ext uri="{D42A27DB-BD31-4B8C-83A1-F6EECF244321}">
                <p14:modId xmlns:p14="http://schemas.microsoft.com/office/powerpoint/2010/main" val="2793078919"/>
              </p:ext>
            </p:extLst>
          </p:nvPr>
        </p:nvGraphicFramePr>
        <p:xfrm>
          <a:off x="5883275" y="3459163"/>
          <a:ext cx="109538" cy="98425"/>
        </p:xfrm>
        <a:graphic>
          <a:graphicData uri="http://schemas.openxmlformats.org/presentationml/2006/ole">
            <mc:AlternateContent xmlns:mc="http://schemas.openxmlformats.org/markup-compatibility/2006">
              <mc:Choice xmlns:v="urn:schemas-microsoft-com:vml" Requires="v">
                <p:oleObj name="Equation" r:id="rId4" imgW="110006" imgH="98005" progId="Equation.DSMT4">
                  <p:embed/>
                </p:oleObj>
              </mc:Choice>
              <mc:Fallback>
                <p:oleObj name="Equation" r:id="rId4" imgW="110006" imgH="98005" progId="Equation.DSMT4">
                  <p:embed/>
                  <p:pic>
                    <p:nvPicPr>
                      <p:cNvPr id="0" name=""/>
                      <p:cNvPicPr/>
                      <p:nvPr/>
                    </p:nvPicPr>
                    <p:blipFill>
                      <a:blip r:embed="rId5"/>
                      <a:stretch>
                        <a:fillRect/>
                      </a:stretch>
                    </p:blipFill>
                    <p:spPr>
                      <a:xfrm>
                        <a:off x="5883275" y="3459163"/>
                        <a:ext cx="109538" cy="98425"/>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3294534B-8E2C-32BB-B904-1FC0B52979F8}"/>
              </a:ext>
            </a:extLst>
          </p:cNvPr>
          <p:cNvGraphicFramePr>
            <a:graphicFrameLocks noChangeAspect="1"/>
          </p:cNvGraphicFramePr>
          <p:nvPr>
            <p:extLst>
              <p:ext uri="{D42A27DB-BD31-4B8C-83A1-F6EECF244321}">
                <p14:modId xmlns:p14="http://schemas.microsoft.com/office/powerpoint/2010/main" val="2650304214"/>
              </p:ext>
            </p:extLst>
          </p:nvPr>
        </p:nvGraphicFramePr>
        <p:xfrm>
          <a:off x="4491831" y="538162"/>
          <a:ext cx="361156" cy="324516"/>
        </p:xfrm>
        <a:graphic>
          <a:graphicData uri="http://schemas.openxmlformats.org/presentationml/2006/ole">
            <mc:AlternateContent xmlns:mc="http://schemas.openxmlformats.org/markup-compatibility/2006">
              <mc:Choice xmlns:v="urn:schemas-microsoft-com:vml" Requires="v">
                <p:oleObj name="Equation" r:id="rId6" imgW="110006" imgH="98005" progId="Equation.DSMT4">
                  <p:embed/>
                </p:oleObj>
              </mc:Choice>
              <mc:Fallback>
                <p:oleObj name="Equation" r:id="rId6" imgW="110006" imgH="98005" progId="Equation.DSMT4">
                  <p:embed/>
                  <p:pic>
                    <p:nvPicPr>
                      <p:cNvPr id="0" name=""/>
                      <p:cNvPicPr/>
                      <p:nvPr/>
                    </p:nvPicPr>
                    <p:blipFill>
                      <a:blip r:embed="rId7"/>
                      <a:stretch>
                        <a:fillRect/>
                      </a:stretch>
                    </p:blipFill>
                    <p:spPr>
                      <a:xfrm>
                        <a:off x="4491831" y="538162"/>
                        <a:ext cx="361156" cy="324516"/>
                      </a:xfrm>
                      <a:prstGeom prst="rect">
                        <a:avLst/>
                      </a:prstGeom>
                    </p:spPr>
                  </p:pic>
                </p:oleObj>
              </mc:Fallback>
            </mc:AlternateContent>
          </a:graphicData>
        </a:graphic>
      </p:graphicFrame>
    </p:spTree>
    <p:extLst>
      <p:ext uri="{BB962C8B-B14F-4D97-AF65-F5344CB8AC3E}">
        <p14:creationId xmlns:p14="http://schemas.microsoft.com/office/powerpoint/2010/main" val="89402000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2F3F393-6727-224B-18B8-A51801F07334}"/>
              </a:ext>
            </a:extLst>
          </p:cNvPr>
          <p:cNvSpPr txBox="1"/>
          <p:nvPr/>
        </p:nvSpPr>
        <p:spPr>
          <a:xfrm>
            <a:off x="1139031" y="264275"/>
            <a:ext cx="9829800" cy="6723123"/>
          </a:xfrm>
          <a:prstGeom prst="rect">
            <a:avLst/>
          </a:prstGeom>
          <a:noFill/>
        </p:spPr>
        <p:txBody>
          <a:bodyPr wrap="square">
            <a:spAutoFit/>
          </a:bodyPr>
          <a:lstStyle/>
          <a:p>
            <a:pPr marR="0" lvl="0">
              <a:lnSpc>
                <a:spcPct val="107000"/>
              </a:lnSpc>
              <a:spcBef>
                <a:spcPts val="0"/>
              </a:spcBef>
              <a:spcAft>
                <a:spcPts val="0"/>
              </a:spcAft>
            </a:pPr>
            <a:r>
              <a:rPr lang="en-IN"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22.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The IUPAC name of C</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H</a:t>
            </a:r>
            <a:r>
              <a:rPr lang="en-IN" sz="2400" kern="100" baseline="-25000" dirty="0">
                <a:solidFill>
                  <a:schemeClr val="bg1"/>
                </a:solidFill>
                <a:latin typeface="Tahoma" panose="020B0604030504040204" pitchFamily="34" charset="0"/>
                <a:ea typeface="Calibri" panose="020F0502020204030204" pitchFamily="34" charset="0"/>
                <a:cs typeface="Times New Roman" panose="02020603050405020304" pitchFamily="18" charset="0"/>
              </a:rPr>
              <a:t>3 </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COOC</a:t>
            </a:r>
            <a:r>
              <a:rPr lang="en-IN" sz="2400" kern="100" baseline="-25000" dirty="0">
                <a:solidFill>
                  <a:schemeClr val="bg1"/>
                </a:solidFill>
                <a:latin typeface="Tahoma" panose="020B0604030504040204" pitchFamily="34" charset="0"/>
                <a:ea typeface="Calibri" panose="020F0502020204030204" pitchFamily="34" charset="0"/>
                <a:cs typeface="Times New Roman" panose="02020603050405020304" pitchFamily="18" charset="0"/>
              </a:rPr>
              <a:t>2 </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H</a:t>
            </a:r>
            <a:r>
              <a:rPr lang="en-IN" sz="2400" kern="100" baseline="-25000" dirty="0">
                <a:solidFill>
                  <a:schemeClr val="bg1"/>
                </a:solidFill>
                <a:latin typeface="Tahoma" panose="020B0604030504040204" pitchFamily="34" charset="0"/>
                <a:ea typeface="Calibri" panose="020F0502020204030204" pitchFamily="34" charset="0"/>
                <a:cs typeface="Times New Roman" panose="02020603050405020304" pitchFamily="18" charset="0"/>
              </a:rPr>
              <a:t>5</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will be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p>
          <a:p>
            <a:pPr marR="0" lvl="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1.	Ethyl acetate 				2. 	Ethyl ethanoate    </a:t>
            </a:r>
          </a:p>
          <a:p>
            <a:pPr marL="228600" marR="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	Methyl propanoate 		</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4.	None of these   </a:t>
            </a:r>
          </a:p>
          <a:p>
            <a:pPr marL="228600" marR="0" defTabSz="534988">
              <a:lnSpc>
                <a:spcPct val="107000"/>
              </a:lnSpc>
              <a:spcBef>
                <a:spcPts val="0"/>
              </a:spcBef>
              <a:spcAft>
                <a:spcPts val="0"/>
              </a:spcAft>
            </a:pPr>
            <a:r>
              <a:rPr lang="en-IN" sz="10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endPar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R="0" defTabSz="534988">
              <a:lnSpc>
                <a:spcPct val="107000"/>
              </a:lnSpc>
              <a:spcBef>
                <a:spcPts val="0"/>
              </a:spcBef>
              <a:spcAft>
                <a:spcPts val="0"/>
              </a:spcAft>
            </a:pPr>
            <a:r>
              <a:rPr lang="en-IN" sz="2400" kern="100" dirty="0">
                <a:solidFill>
                  <a:srgbClr val="FFFF00"/>
                </a:solidFill>
                <a:latin typeface="Tahoma" panose="020B0604030504040204" pitchFamily="34" charset="0"/>
                <a:ea typeface="Calibri" panose="020F0502020204030204" pitchFamily="34" charset="0"/>
                <a:cs typeface="Times New Roman" panose="02020603050405020304" pitchFamily="18" charset="0"/>
              </a:rPr>
              <a:t>23.</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IUPAC name of CH</a:t>
            </a:r>
            <a:r>
              <a:rPr lang="en-IN" sz="2400" kern="100" baseline="-25000" dirty="0">
                <a:solidFill>
                  <a:schemeClr val="bg1"/>
                </a:solidFill>
                <a:latin typeface="Tahoma" panose="020B0604030504040204" pitchFamily="34" charset="0"/>
                <a:ea typeface="Calibri" panose="020F0502020204030204" pitchFamily="34" charset="0"/>
                <a:cs typeface="Times New Roman" panose="02020603050405020304" pitchFamily="18" charset="0"/>
              </a:rPr>
              <a:t>3</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 CH</a:t>
            </a:r>
            <a:r>
              <a:rPr lang="en-IN" sz="2400" kern="100" baseline="-25000" dirty="0">
                <a:solidFill>
                  <a:schemeClr val="bg1"/>
                </a:solidFill>
                <a:latin typeface="Tahoma" panose="020B0604030504040204" pitchFamily="34" charset="0"/>
                <a:ea typeface="Calibri" panose="020F0502020204030204" pitchFamily="34" charset="0"/>
                <a:cs typeface="Times New Roman" panose="02020603050405020304" pitchFamily="18" charset="0"/>
              </a:rPr>
              <a:t>2</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 CH – NH</a:t>
            </a:r>
            <a:r>
              <a:rPr lang="en-IN" sz="2400" kern="100" baseline="-25000" dirty="0">
                <a:solidFill>
                  <a:schemeClr val="bg1"/>
                </a:solidFill>
                <a:latin typeface="Tahoma" panose="020B0604030504040204" pitchFamily="34" charset="0"/>
                <a:ea typeface="Calibri" panose="020F0502020204030204" pitchFamily="34" charset="0"/>
                <a:cs typeface="Times New Roman" panose="02020603050405020304" pitchFamily="18" charset="0"/>
              </a:rPr>
              <a:t>2</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is    </a:t>
            </a:r>
          </a:p>
          <a:p>
            <a:pPr marR="0" defTabSz="534988">
              <a:lnSpc>
                <a:spcPct val="107000"/>
              </a:lnSpc>
              <a:spcBef>
                <a:spcPts val="0"/>
              </a:spcBef>
              <a:spcAft>
                <a:spcPts val="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p>
          <a:p>
            <a:pPr marR="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CH</a:t>
            </a:r>
            <a:r>
              <a:rPr lang="en-IN" sz="2400" kern="100" baseline="-25000" dirty="0">
                <a:solidFill>
                  <a:schemeClr val="bg1"/>
                </a:solidFill>
                <a:latin typeface="Tahoma" panose="020B0604030504040204" pitchFamily="34" charset="0"/>
                <a:ea typeface="Calibri" panose="020F0502020204030204" pitchFamily="34" charset="0"/>
                <a:cs typeface="Times New Roman" panose="02020603050405020304" pitchFamily="18" charset="0"/>
              </a:rPr>
              <a:t>3</a:t>
            </a:r>
            <a:endParaRPr lang="en-IN"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R="0" defTabSz="534988">
              <a:lnSpc>
                <a:spcPct val="107000"/>
              </a:lnSpc>
              <a:spcBef>
                <a:spcPts val="0"/>
              </a:spcBef>
              <a:spcAft>
                <a:spcPts val="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1.	1-methyl-1-aminopropane	2.  2-butanamine   </a:t>
            </a:r>
          </a:p>
          <a:p>
            <a:pPr marR="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3.	2-methyl-3-aminopropane 	4.  None of the above </a:t>
            </a:r>
          </a:p>
          <a:p>
            <a:pPr marR="0" defTabSz="534988">
              <a:lnSpc>
                <a:spcPct val="107000"/>
              </a:lnSpc>
              <a:spcBef>
                <a:spcPts val="0"/>
              </a:spcBef>
              <a:spcAft>
                <a:spcPts val="0"/>
              </a:spcAft>
            </a:pPr>
            <a:endParaRPr lang="en-IN" sz="1000" kern="100" dirty="0">
              <a:solidFill>
                <a:schemeClr val="bg1"/>
              </a:solidFill>
              <a:latin typeface="Tahoma" panose="020B0604030504040204" pitchFamily="34" charset="0"/>
              <a:ea typeface="Calibri" panose="020F0502020204030204" pitchFamily="34" charset="0"/>
              <a:cs typeface="Times New Roman" panose="02020603050405020304" pitchFamily="18" charset="0"/>
            </a:endParaRPr>
          </a:p>
          <a:p>
            <a:pPr marR="0" defTabSz="534988">
              <a:lnSpc>
                <a:spcPct val="107000"/>
              </a:lnSpc>
              <a:spcBef>
                <a:spcPts val="0"/>
              </a:spcBef>
              <a:spcAft>
                <a:spcPts val="0"/>
              </a:spcAft>
            </a:pPr>
            <a:r>
              <a:rPr lang="en-IN" sz="2400" kern="100" dirty="0">
                <a:solidFill>
                  <a:srgbClr val="FFFF00"/>
                </a:solidFill>
                <a:latin typeface="Tahoma" panose="020B0604030504040204" pitchFamily="34" charset="0"/>
                <a:ea typeface="Calibri" panose="020F0502020204030204" pitchFamily="34" charset="0"/>
                <a:cs typeface="Times New Roman" panose="02020603050405020304" pitchFamily="18" charset="0"/>
              </a:rPr>
              <a:t>24.</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What is the correct IUPAC name for     </a:t>
            </a:r>
          </a:p>
          <a:p>
            <a:pPr marR="0" defTabSz="534988">
              <a:lnSpc>
                <a:spcPct val="107000"/>
              </a:lnSpc>
              <a:spcBef>
                <a:spcPts val="0"/>
              </a:spcBef>
              <a:spcAft>
                <a:spcPts val="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H                            O </a:t>
            </a:r>
          </a:p>
          <a:p>
            <a:pPr marR="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                             ||</a:t>
            </a:r>
            <a:endPar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R="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CH</a:t>
            </a:r>
            <a:r>
              <a:rPr lang="en-IN"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 C – CH = CH – CH</a:t>
            </a:r>
            <a:r>
              <a:rPr lang="en-IN"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 C - OH </a:t>
            </a:r>
          </a:p>
          <a:p>
            <a:pPr marR="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 </a:t>
            </a:r>
          </a:p>
          <a:p>
            <a:pPr marR="0" defTabSz="534988">
              <a:lnSpc>
                <a:spcPct val="107000"/>
              </a:lnSpc>
              <a:spcBef>
                <a:spcPts val="0"/>
              </a:spcBef>
              <a:spcAft>
                <a:spcPts val="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CH</a:t>
            </a:r>
            <a:r>
              <a:rPr lang="en-IN"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p>
          <a:p>
            <a:pPr marR="0" defTabSz="534988">
              <a:lnSpc>
                <a:spcPct val="107000"/>
              </a:lnSpc>
              <a:spcBef>
                <a:spcPts val="0"/>
              </a:spcBef>
              <a:spcAft>
                <a:spcPts val="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1.	5-methyl-3-hexenoic acid 	2.  5-carboxyl-2-methylpentene    </a:t>
            </a:r>
          </a:p>
          <a:p>
            <a:pPr marR="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3.	4-isopropyl-3-butanoic acid	4.  None of above </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Object 2">
            <a:extLst>
              <a:ext uri="{FF2B5EF4-FFF2-40B4-BE49-F238E27FC236}">
                <a16:creationId xmlns:a16="http://schemas.microsoft.com/office/drawing/2014/main" id="{DDA223D8-6CC2-1AA8-3DE6-796E27ABB30E}"/>
              </a:ext>
            </a:extLst>
          </p:cNvPr>
          <p:cNvGraphicFramePr>
            <a:graphicFrameLocks noChangeAspect="1"/>
          </p:cNvGraphicFramePr>
          <p:nvPr/>
        </p:nvGraphicFramePr>
        <p:xfrm>
          <a:off x="5883275" y="3459163"/>
          <a:ext cx="109538" cy="98425"/>
        </p:xfrm>
        <a:graphic>
          <a:graphicData uri="http://schemas.openxmlformats.org/presentationml/2006/ole">
            <mc:AlternateContent xmlns:mc="http://schemas.openxmlformats.org/markup-compatibility/2006">
              <mc:Choice xmlns:v="urn:schemas-microsoft-com:vml" Requires="v">
                <p:oleObj name="Equation" r:id="rId2" imgW="110006" imgH="98005" progId="Equation.DSMT4">
                  <p:embed/>
                </p:oleObj>
              </mc:Choice>
              <mc:Fallback>
                <p:oleObj name="Equation" r:id="rId2" imgW="110006" imgH="98005" progId="Equation.DSMT4">
                  <p:embed/>
                  <p:pic>
                    <p:nvPicPr>
                      <p:cNvPr id="3" name="Object 2">
                        <a:extLst>
                          <a:ext uri="{FF2B5EF4-FFF2-40B4-BE49-F238E27FC236}">
                            <a16:creationId xmlns:a16="http://schemas.microsoft.com/office/drawing/2014/main" id="{DDA223D8-6CC2-1AA8-3DE6-796E27ABB30E}"/>
                          </a:ext>
                        </a:extLst>
                      </p:cNvPr>
                      <p:cNvPicPr/>
                      <p:nvPr/>
                    </p:nvPicPr>
                    <p:blipFill>
                      <a:blip r:embed="rId3"/>
                      <a:stretch>
                        <a:fillRect/>
                      </a:stretch>
                    </p:blipFill>
                    <p:spPr>
                      <a:xfrm>
                        <a:off x="5883275" y="3459163"/>
                        <a:ext cx="109538" cy="98425"/>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11AE5199-90D9-7C9A-4AE4-001AE314A6E3}"/>
              </a:ext>
            </a:extLst>
          </p:cNvPr>
          <p:cNvGraphicFramePr>
            <a:graphicFrameLocks noChangeAspect="1"/>
          </p:cNvGraphicFramePr>
          <p:nvPr/>
        </p:nvGraphicFramePr>
        <p:xfrm>
          <a:off x="5883275" y="3459163"/>
          <a:ext cx="109538" cy="98425"/>
        </p:xfrm>
        <a:graphic>
          <a:graphicData uri="http://schemas.openxmlformats.org/presentationml/2006/ole">
            <mc:AlternateContent xmlns:mc="http://schemas.openxmlformats.org/markup-compatibility/2006">
              <mc:Choice xmlns:v="urn:schemas-microsoft-com:vml" Requires="v">
                <p:oleObj name="Equation" r:id="rId4" imgW="110006" imgH="98005" progId="Equation.DSMT4">
                  <p:embed/>
                </p:oleObj>
              </mc:Choice>
              <mc:Fallback>
                <p:oleObj name="Equation" r:id="rId4" imgW="110006" imgH="98005" progId="Equation.DSMT4">
                  <p:embed/>
                  <p:pic>
                    <p:nvPicPr>
                      <p:cNvPr id="5" name="Object 4">
                        <a:extLst>
                          <a:ext uri="{FF2B5EF4-FFF2-40B4-BE49-F238E27FC236}">
                            <a16:creationId xmlns:a16="http://schemas.microsoft.com/office/drawing/2014/main" id="{11AE5199-90D9-7C9A-4AE4-001AE314A6E3}"/>
                          </a:ext>
                        </a:extLst>
                      </p:cNvPr>
                      <p:cNvPicPr/>
                      <p:nvPr/>
                    </p:nvPicPr>
                    <p:blipFill>
                      <a:blip r:embed="rId5"/>
                      <a:stretch>
                        <a:fillRect/>
                      </a:stretch>
                    </p:blipFill>
                    <p:spPr>
                      <a:xfrm>
                        <a:off x="5883275" y="3459163"/>
                        <a:ext cx="109538" cy="98425"/>
                      </a:xfrm>
                      <a:prstGeom prst="rect">
                        <a:avLst/>
                      </a:prstGeom>
                    </p:spPr>
                  </p:pic>
                </p:oleObj>
              </mc:Fallback>
            </mc:AlternateContent>
          </a:graphicData>
        </a:graphic>
      </p:graphicFrame>
    </p:spTree>
    <p:extLst>
      <p:ext uri="{BB962C8B-B14F-4D97-AF65-F5344CB8AC3E}">
        <p14:creationId xmlns:p14="http://schemas.microsoft.com/office/powerpoint/2010/main" val="21645076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2F3F393-6727-224B-18B8-A51801F07334}"/>
              </a:ext>
            </a:extLst>
          </p:cNvPr>
          <p:cNvSpPr txBox="1"/>
          <p:nvPr/>
        </p:nvSpPr>
        <p:spPr>
          <a:xfrm>
            <a:off x="1024731" y="540334"/>
            <a:ext cx="9829800" cy="5753819"/>
          </a:xfrm>
          <a:prstGeom prst="rect">
            <a:avLst/>
          </a:prstGeom>
          <a:noFill/>
        </p:spPr>
        <p:txBody>
          <a:bodyPr wrap="square">
            <a:spAutoFit/>
          </a:bodyPr>
          <a:lstStyle/>
          <a:p>
            <a:pPr marR="0" lvl="0">
              <a:lnSpc>
                <a:spcPct val="107000"/>
              </a:lnSpc>
              <a:spcBef>
                <a:spcPts val="0"/>
              </a:spcBef>
              <a:spcAft>
                <a:spcPts val="0"/>
              </a:spcAft>
            </a:pPr>
            <a:r>
              <a:rPr lang="en-IN"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25. </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Which is the correct structure of the compound 3-hexyn-l-oic acid?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p>
          <a:p>
            <a:pPr marR="0" lvl="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1.	CH</a:t>
            </a:r>
            <a:r>
              <a:rPr lang="en-IN"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 CH</a:t>
            </a:r>
            <a:r>
              <a:rPr lang="en-IN"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 CH</a:t>
            </a:r>
            <a:r>
              <a:rPr lang="en-IN"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 C    </a:t>
            </a:r>
            <a:r>
              <a:rPr lang="en-IN" sz="2400" kern="100" dirty="0" err="1">
                <a:solidFill>
                  <a:schemeClr val="bg1"/>
                </a:solidFill>
                <a:effectLst/>
                <a:latin typeface="Tahoma" panose="020B0604030504040204" pitchFamily="34" charset="0"/>
                <a:ea typeface="Calibri" panose="020F0502020204030204" pitchFamily="34" charset="0"/>
                <a:cs typeface="Times New Roman" panose="02020603050405020304" pitchFamily="18" charset="0"/>
              </a:rPr>
              <a:t>C</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 COOH </a:t>
            </a:r>
          </a:p>
          <a:p>
            <a:pPr marR="0" lvl="0" defTabSz="534988">
              <a:lnSpc>
                <a:spcPct val="107000"/>
              </a:lnSpc>
              <a:spcBef>
                <a:spcPts val="0"/>
              </a:spcBef>
              <a:spcAft>
                <a:spcPts val="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2. 	CH</a:t>
            </a:r>
            <a:r>
              <a:rPr lang="en-IN"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 CH</a:t>
            </a:r>
            <a:r>
              <a:rPr lang="en-IN"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 C   </a:t>
            </a:r>
            <a:r>
              <a:rPr lang="en-IN" sz="12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r>
              <a:rPr lang="en-IN" sz="2400" kern="100" dirty="0" err="1">
                <a:solidFill>
                  <a:schemeClr val="bg1"/>
                </a:solidFill>
                <a:effectLst/>
                <a:latin typeface="Tahoma" panose="020B0604030504040204" pitchFamily="34" charset="0"/>
                <a:ea typeface="Calibri" panose="020F0502020204030204" pitchFamily="34" charset="0"/>
                <a:cs typeface="Times New Roman" panose="02020603050405020304" pitchFamily="18" charset="0"/>
              </a:rPr>
              <a:t>C</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 CH</a:t>
            </a:r>
            <a:r>
              <a:rPr lang="en-IN"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 COOH     </a:t>
            </a:r>
          </a:p>
          <a:p>
            <a:pPr marL="228600" marR="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	CH</a:t>
            </a:r>
            <a:r>
              <a:rPr lang="en-IN"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 C    </a:t>
            </a:r>
            <a:r>
              <a:rPr lang="en-IN" sz="2400" kern="100" dirty="0" err="1">
                <a:solidFill>
                  <a:schemeClr val="bg1"/>
                </a:solidFill>
                <a:effectLst/>
                <a:latin typeface="Tahoma" panose="020B0604030504040204" pitchFamily="34" charset="0"/>
                <a:ea typeface="Calibri" panose="020F0502020204030204" pitchFamily="34" charset="0"/>
                <a:cs typeface="Times New Roman" panose="02020603050405020304" pitchFamily="18" charset="0"/>
              </a:rPr>
              <a:t>C</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 CH</a:t>
            </a:r>
            <a:r>
              <a:rPr lang="en-IN"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 CH</a:t>
            </a:r>
            <a:r>
              <a:rPr lang="en-IN"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 COOH </a:t>
            </a:r>
          </a:p>
          <a:p>
            <a:pPr marL="228600" marR="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4.	CH</a:t>
            </a:r>
            <a:r>
              <a:rPr lang="en-IN"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 CH</a:t>
            </a:r>
            <a:r>
              <a:rPr lang="en-IN"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 CH = CH – CH</a:t>
            </a:r>
            <a:r>
              <a:rPr lang="en-IN"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 COOH    </a:t>
            </a:r>
          </a:p>
          <a:p>
            <a:pPr marL="228600" marR="0" defTabSz="534988">
              <a:lnSpc>
                <a:spcPct val="107000"/>
              </a:lnSpc>
              <a:spcBef>
                <a:spcPts val="0"/>
              </a:spcBef>
              <a:spcAft>
                <a:spcPts val="0"/>
              </a:spcAft>
            </a:pPr>
            <a:r>
              <a:rPr lang="en-IN" sz="10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p>
          <a:p>
            <a:pPr marL="228600" marR="0" defTabSz="534988">
              <a:lnSpc>
                <a:spcPct val="107000"/>
              </a:lnSpc>
              <a:spcBef>
                <a:spcPts val="0"/>
              </a:spcBef>
              <a:spcAft>
                <a:spcPts val="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OH  	       OH </a:t>
            </a:r>
          </a:p>
          <a:p>
            <a:pPr marL="228600" marR="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             |</a:t>
            </a:r>
            <a:endPar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R="0" defTabSz="534988">
              <a:lnSpc>
                <a:spcPct val="107000"/>
              </a:lnSpc>
              <a:spcBef>
                <a:spcPts val="0"/>
              </a:spcBef>
              <a:spcAft>
                <a:spcPts val="0"/>
              </a:spcAft>
            </a:pPr>
            <a:r>
              <a:rPr lang="en-IN" sz="2400" kern="100" dirty="0">
                <a:solidFill>
                  <a:srgbClr val="FFFF00"/>
                </a:solidFill>
                <a:latin typeface="Tahoma" panose="020B0604030504040204" pitchFamily="34" charset="0"/>
                <a:ea typeface="Calibri" panose="020F0502020204030204" pitchFamily="34" charset="0"/>
                <a:cs typeface="Times New Roman" panose="02020603050405020304" pitchFamily="18" charset="0"/>
              </a:rPr>
              <a:t>26.</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The IUPAC name of CH</a:t>
            </a:r>
            <a:r>
              <a:rPr lang="en-IN" sz="2400" kern="100" baseline="-25000" dirty="0">
                <a:solidFill>
                  <a:schemeClr val="bg1"/>
                </a:solidFill>
                <a:latin typeface="Tahoma" panose="020B0604030504040204" pitchFamily="34" charset="0"/>
                <a:ea typeface="Calibri" panose="020F0502020204030204" pitchFamily="34" charset="0"/>
                <a:cs typeface="Times New Roman" panose="02020603050405020304" pitchFamily="18" charset="0"/>
              </a:rPr>
              <a:t>3</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 C – CH</a:t>
            </a:r>
            <a:r>
              <a:rPr lang="en-IN" sz="2400" kern="100" baseline="-25000" dirty="0">
                <a:solidFill>
                  <a:schemeClr val="bg1"/>
                </a:solidFill>
                <a:latin typeface="Tahoma" panose="020B0604030504040204" pitchFamily="34" charset="0"/>
                <a:ea typeface="Calibri" panose="020F0502020204030204" pitchFamily="34" charset="0"/>
                <a:cs typeface="Times New Roman" panose="02020603050405020304" pitchFamily="18" charset="0"/>
              </a:rPr>
              <a:t>2</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 CH – CH</a:t>
            </a:r>
            <a:r>
              <a:rPr lang="en-IN" sz="2400" kern="100" baseline="-25000" dirty="0">
                <a:solidFill>
                  <a:schemeClr val="bg1"/>
                </a:solidFill>
                <a:latin typeface="Tahoma" panose="020B0604030504040204" pitchFamily="34" charset="0"/>
                <a:ea typeface="Calibri" panose="020F0502020204030204" pitchFamily="34" charset="0"/>
                <a:cs typeface="Times New Roman" panose="02020603050405020304" pitchFamily="18" charset="0"/>
              </a:rPr>
              <a:t>3</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is     </a:t>
            </a:r>
          </a:p>
          <a:p>
            <a:pPr marR="0" defTabSz="534988">
              <a:lnSpc>
                <a:spcPct val="107000"/>
              </a:lnSpc>
              <a:spcBef>
                <a:spcPts val="0"/>
              </a:spcBef>
              <a:spcAft>
                <a:spcPts val="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r>
              <a:rPr lang="en-IN" sz="11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p>
          <a:p>
            <a:pPr marR="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CH</a:t>
            </a:r>
            <a:r>
              <a:rPr lang="en-IN" sz="2400" kern="100" baseline="-25000" dirty="0">
                <a:solidFill>
                  <a:schemeClr val="bg1"/>
                </a:solidFill>
                <a:latin typeface="Tahoma" panose="020B0604030504040204" pitchFamily="34" charset="0"/>
                <a:ea typeface="Calibri" panose="020F0502020204030204" pitchFamily="34" charset="0"/>
                <a:cs typeface="Times New Roman" panose="02020603050405020304" pitchFamily="18" charset="0"/>
              </a:rPr>
              <a:t>3</a:t>
            </a:r>
            <a:endParaRPr lang="en-IN"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R="0" defTabSz="534988">
              <a:lnSpc>
                <a:spcPct val="107000"/>
              </a:lnSpc>
              <a:spcBef>
                <a:spcPts val="0"/>
              </a:spcBef>
              <a:spcAft>
                <a:spcPts val="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1.	4-methyl-1-2, 4, pentanediol </a:t>
            </a:r>
          </a:p>
          <a:p>
            <a:pPr marR="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  	1, 1-dimethyl 1, 1, 3 butanediol    </a:t>
            </a:r>
          </a:p>
          <a:p>
            <a:pPr marR="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3.	2-methyl-2, 4 pentanediol </a:t>
            </a:r>
          </a:p>
          <a:p>
            <a:pPr marR="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4.	1, 2, 3- trimethyl – 1, 3 propanediol </a:t>
            </a:r>
            <a:endParaRPr lang="en-IN" sz="1000" kern="100" dirty="0">
              <a:solidFill>
                <a:schemeClr val="bg1"/>
              </a:solidFill>
              <a:latin typeface="Tahoma" panose="020B0604030504040204" pitchFamily="34" charset="0"/>
              <a:ea typeface="Calibri" panose="020F0502020204030204" pitchFamily="34" charset="0"/>
              <a:cs typeface="Times New Roman" panose="02020603050405020304" pitchFamily="18" charset="0"/>
            </a:endParaRPr>
          </a:p>
        </p:txBody>
      </p:sp>
      <p:grpSp>
        <p:nvGrpSpPr>
          <p:cNvPr id="8" name="Group 7">
            <a:extLst>
              <a:ext uri="{FF2B5EF4-FFF2-40B4-BE49-F238E27FC236}">
                <a16:creationId xmlns:a16="http://schemas.microsoft.com/office/drawing/2014/main" id="{9DDE9671-DE7F-9A6C-0F1B-DAC35B0479F2}"/>
              </a:ext>
            </a:extLst>
          </p:cNvPr>
          <p:cNvGrpSpPr/>
          <p:nvPr/>
        </p:nvGrpSpPr>
        <p:grpSpPr>
          <a:xfrm>
            <a:off x="3272631" y="1042987"/>
            <a:ext cx="2105025" cy="1095375"/>
            <a:chOff x="3272631" y="1042987"/>
            <a:chExt cx="2105025" cy="1095375"/>
          </a:xfrm>
        </p:grpSpPr>
        <p:graphicFrame>
          <p:nvGraphicFramePr>
            <p:cNvPr id="2" name="Object 1">
              <a:extLst>
                <a:ext uri="{FF2B5EF4-FFF2-40B4-BE49-F238E27FC236}">
                  <a16:creationId xmlns:a16="http://schemas.microsoft.com/office/drawing/2014/main" id="{16980C31-C73A-449E-5C0E-333E21B02ED3}"/>
                </a:ext>
              </a:extLst>
            </p:cNvPr>
            <p:cNvGraphicFramePr>
              <a:graphicFrameLocks noChangeAspect="1"/>
            </p:cNvGraphicFramePr>
            <p:nvPr>
              <p:extLst>
                <p:ext uri="{D42A27DB-BD31-4B8C-83A1-F6EECF244321}">
                  <p14:modId xmlns:p14="http://schemas.microsoft.com/office/powerpoint/2010/main" val="1434600277"/>
                </p:ext>
              </p:extLst>
            </p:nvPr>
          </p:nvGraphicFramePr>
          <p:xfrm>
            <a:off x="5025231" y="1042987"/>
            <a:ext cx="352425" cy="333375"/>
          </p:xfrm>
          <a:graphic>
            <a:graphicData uri="http://schemas.openxmlformats.org/presentationml/2006/ole">
              <mc:AlternateContent xmlns:mc="http://schemas.openxmlformats.org/markup-compatibility/2006">
                <mc:Choice xmlns:v="urn:schemas-microsoft-com:vml" Requires="v">
                  <p:oleObj name="Equation" r:id="rId2" imgW="352226" imgH="333285" progId="Equation.DSMT4">
                    <p:embed/>
                  </p:oleObj>
                </mc:Choice>
                <mc:Fallback>
                  <p:oleObj name="Equation" r:id="rId2" imgW="352226" imgH="333285" progId="Equation.DSMT4">
                    <p:embed/>
                    <p:pic>
                      <p:nvPicPr>
                        <p:cNvPr id="0" name=""/>
                        <p:cNvPicPr/>
                        <p:nvPr/>
                      </p:nvPicPr>
                      <p:blipFill>
                        <a:blip r:embed="rId3"/>
                        <a:stretch>
                          <a:fillRect/>
                        </a:stretch>
                      </p:blipFill>
                      <p:spPr>
                        <a:xfrm>
                          <a:off x="5025231" y="1042987"/>
                          <a:ext cx="352425" cy="333375"/>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BCEF89BE-2311-74CE-8C35-4C0CF6B013BA}"/>
                </a:ext>
              </a:extLst>
            </p:cNvPr>
            <p:cNvGraphicFramePr>
              <a:graphicFrameLocks noChangeAspect="1"/>
            </p:cNvGraphicFramePr>
            <p:nvPr>
              <p:extLst>
                <p:ext uri="{D42A27DB-BD31-4B8C-83A1-F6EECF244321}">
                  <p14:modId xmlns:p14="http://schemas.microsoft.com/office/powerpoint/2010/main" val="231863954"/>
                </p:ext>
              </p:extLst>
            </p:nvPr>
          </p:nvGraphicFramePr>
          <p:xfrm>
            <a:off x="4063206" y="1452562"/>
            <a:ext cx="352425" cy="333375"/>
          </p:xfrm>
          <a:graphic>
            <a:graphicData uri="http://schemas.openxmlformats.org/presentationml/2006/ole">
              <mc:AlternateContent xmlns:mc="http://schemas.openxmlformats.org/markup-compatibility/2006">
                <mc:Choice xmlns:v="urn:schemas-microsoft-com:vml" Requires="v">
                  <p:oleObj name="Equation" r:id="rId4" imgW="352226" imgH="333285" progId="Equation.DSMT4">
                    <p:embed/>
                  </p:oleObj>
                </mc:Choice>
                <mc:Fallback>
                  <p:oleObj name="Equation" r:id="rId4" imgW="352226" imgH="333285" progId="Equation.DSMT4">
                    <p:embed/>
                    <p:pic>
                      <p:nvPicPr>
                        <p:cNvPr id="0" name=""/>
                        <p:cNvPicPr/>
                        <p:nvPr/>
                      </p:nvPicPr>
                      <p:blipFill>
                        <a:blip r:embed="rId3"/>
                        <a:stretch>
                          <a:fillRect/>
                        </a:stretch>
                      </p:blipFill>
                      <p:spPr>
                        <a:xfrm>
                          <a:off x="4063206" y="1452562"/>
                          <a:ext cx="352425" cy="333375"/>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934743AB-6640-1B91-982F-F58191A11C32}"/>
                </a:ext>
              </a:extLst>
            </p:cNvPr>
            <p:cNvGraphicFramePr>
              <a:graphicFrameLocks noChangeAspect="1"/>
            </p:cNvGraphicFramePr>
            <p:nvPr>
              <p:extLst>
                <p:ext uri="{D42A27DB-BD31-4B8C-83A1-F6EECF244321}">
                  <p14:modId xmlns:p14="http://schemas.microsoft.com/office/powerpoint/2010/main" val="545221870"/>
                </p:ext>
              </p:extLst>
            </p:nvPr>
          </p:nvGraphicFramePr>
          <p:xfrm>
            <a:off x="3272631" y="1804987"/>
            <a:ext cx="352425" cy="333375"/>
          </p:xfrm>
          <a:graphic>
            <a:graphicData uri="http://schemas.openxmlformats.org/presentationml/2006/ole">
              <mc:AlternateContent xmlns:mc="http://schemas.openxmlformats.org/markup-compatibility/2006">
                <mc:Choice xmlns:v="urn:schemas-microsoft-com:vml" Requires="v">
                  <p:oleObj name="Equation" r:id="rId5" imgW="352226" imgH="333285" progId="Equation.DSMT4">
                    <p:embed/>
                  </p:oleObj>
                </mc:Choice>
                <mc:Fallback>
                  <p:oleObj name="Equation" r:id="rId5" imgW="352226" imgH="333285" progId="Equation.DSMT4">
                    <p:embed/>
                    <p:pic>
                      <p:nvPicPr>
                        <p:cNvPr id="0" name=""/>
                        <p:cNvPicPr/>
                        <p:nvPr/>
                      </p:nvPicPr>
                      <p:blipFill>
                        <a:blip r:embed="rId3"/>
                        <a:stretch>
                          <a:fillRect/>
                        </a:stretch>
                      </p:blipFill>
                      <p:spPr>
                        <a:xfrm>
                          <a:off x="3272631" y="1804987"/>
                          <a:ext cx="352425" cy="333375"/>
                        </a:xfrm>
                        <a:prstGeom prst="rect">
                          <a:avLst/>
                        </a:prstGeom>
                      </p:spPr>
                    </p:pic>
                  </p:oleObj>
                </mc:Fallback>
              </mc:AlternateContent>
            </a:graphicData>
          </a:graphic>
        </p:graphicFrame>
      </p:grpSp>
    </p:spTree>
    <p:extLst>
      <p:ext uri="{BB962C8B-B14F-4D97-AF65-F5344CB8AC3E}">
        <p14:creationId xmlns:p14="http://schemas.microsoft.com/office/powerpoint/2010/main" val="4561570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2F3F393-6727-224B-18B8-A51801F07334}"/>
              </a:ext>
            </a:extLst>
          </p:cNvPr>
          <p:cNvSpPr txBox="1"/>
          <p:nvPr/>
        </p:nvSpPr>
        <p:spPr>
          <a:xfrm>
            <a:off x="1024731" y="919162"/>
            <a:ext cx="9829800" cy="4829207"/>
          </a:xfrm>
          <a:prstGeom prst="rect">
            <a:avLst/>
          </a:prstGeom>
          <a:noFill/>
        </p:spPr>
        <p:txBody>
          <a:bodyPr wrap="square">
            <a:spAutoFit/>
          </a:bodyPr>
          <a:lstStyle/>
          <a:p>
            <a:pPr marR="0" lvl="0">
              <a:lnSpc>
                <a:spcPct val="107000"/>
              </a:lnSpc>
              <a:spcBef>
                <a:spcPts val="0"/>
              </a:spcBef>
              <a:spcAft>
                <a:spcPts val="0"/>
              </a:spcAft>
            </a:pPr>
            <a:r>
              <a:rPr lang="en-IN"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27. </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The IUPAC name of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p>
          <a:p>
            <a:pPr marR="0" lvl="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CH</a:t>
            </a:r>
            <a:r>
              <a:rPr lang="en-IN" sz="2400" kern="100" baseline="-25000" dirty="0">
                <a:solidFill>
                  <a:schemeClr val="bg1"/>
                </a:solidFill>
                <a:latin typeface="Tahoma" panose="020B0604030504040204" pitchFamily="34" charset="0"/>
                <a:ea typeface="Calibri" panose="020F0502020204030204" pitchFamily="34" charset="0"/>
                <a:cs typeface="Times New Roman" panose="02020603050405020304" pitchFamily="18" charset="0"/>
              </a:rPr>
              <a:t>3</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p>
          <a:p>
            <a:pPr marR="0" lvl="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				 CH</a:t>
            </a:r>
            <a:r>
              <a:rPr lang="en-IN" sz="2400" kern="100" baseline="-25000" dirty="0">
                <a:solidFill>
                  <a:schemeClr val="bg1"/>
                </a:solidFill>
                <a:latin typeface="Tahoma" panose="020B0604030504040204" pitchFamily="34" charset="0"/>
                <a:ea typeface="Calibri" panose="020F0502020204030204" pitchFamily="34" charset="0"/>
                <a:cs typeface="Times New Roman" panose="02020603050405020304" pitchFamily="18" charset="0"/>
              </a:rPr>
              <a:t>2</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 CH – CH</a:t>
            </a:r>
            <a:r>
              <a:rPr lang="en-IN" sz="2400" kern="100" baseline="-25000" dirty="0">
                <a:solidFill>
                  <a:schemeClr val="bg1"/>
                </a:solidFill>
                <a:latin typeface="Tahoma" panose="020B0604030504040204" pitchFamily="34" charset="0"/>
                <a:ea typeface="Calibri" panose="020F0502020204030204" pitchFamily="34" charset="0"/>
                <a:cs typeface="Times New Roman" panose="02020603050405020304" pitchFamily="18" charset="0"/>
              </a:rPr>
              <a:t>2</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p>
          <a:p>
            <a:pPr marR="0" lvl="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CH</a:t>
            </a:r>
            <a:r>
              <a:rPr lang="en-IN" sz="2400" kern="100" baseline="-25000" dirty="0">
                <a:solidFill>
                  <a:schemeClr val="bg1"/>
                </a:solidFill>
                <a:latin typeface="Tahoma" panose="020B0604030504040204" pitchFamily="34" charset="0"/>
                <a:ea typeface="Calibri" panose="020F0502020204030204" pitchFamily="34" charset="0"/>
                <a:cs typeface="Times New Roman" panose="02020603050405020304" pitchFamily="18" charset="0"/>
              </a:rPr>
              <a:t>3</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 CH – CH</a:t>
            </a:r>
            <a:r>
              <a:rPr lang="en-IN" sz="2400" kern="100" baseline="-25000" dirty="0">
                <a:solidFill>
                  <a:schemeClr val="bg1"/>
                </a:solidFill>
                <a:latin typeface="Tahoma" panose="020B0604030504040204" pitchFamily="34" charset="0"/>
                <a:ea typeface="Calibri" panose="020F0502020204030204" pitchFamily="34" charset="0"/>
                <a:cs typeface="Times New Roman" panose="02020603050405020304" pitchFamily="18" charset="0"/>
              </a:rPr>
              <a:t>2</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 C – CH</a:t>
            </a:r>
            <a:r>
              <a:rPr lang="en-IN" sz="2400" kern="100" baseline="-25000" dirty="0">
                <a:solidFill>
                  <a:schemeClr val="bg1"/>
                </a:solidFill>
                <a:latin typeface="Tahoma" panose="020B0604030504040204" pitchFamily="34" charset="0"/>
                <a:ea typeface="Calibri" panose="020F0502020204030204" pitchFamily="34" charset="0"/>
                <a:cs typeface="Times New Roman" panose="02020603050405020304" pitchFamily="18" charset="0"/>
              </a:rPr>
              <a:t>3</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and  |        |       |</a:t>
            </a:r>
          </a:p>
          <a:p>
            <a:pPr marR="0" lvl="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 	         | 			       CN     </a:t>
            </a:r>
            <a:r>
              <a:rPr lang="en-IN" sz="2400" kern="100" dirty="0" err="1">
                <a:solidFill>
                  <a:schemeClr val="bg1"/>
                </a:solidFill>
                <a:latin typeface="Tahoma" panose="020B0604030504040204" pitchFamily="34" charset="0"/>
                <a:ea typeface="Calibri" panose="020F0502020204030204" pitchFamily="34" charset="0"/>
                <a:cs typeface="Times New Roman" panose="02020603050405020304" pitchFamily="18" charset="0"/>
              </a:rPr>
              <a:t>CN</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r>
              <a:rPr lang="en-IN" sz="2400" kern="100" dirty="0" err="1">
                <a:solidFill>
                  <a:schemeClr val="bg1"/>
                </a:solidFill>
                <a:latin typeface="Tahoma" panose="020B0604030504040204" pitchFamily="34" charset="0"/>
                <a:ea typeface="Calibri" panose="020F0502020204030204" pitchFamily="34" charset="0"/>
                <a:cs typeface="Times New Roman" panose="02020603050405020304" pitchFamily="18" charset="0"/>
              </a:rPr>
              <a:t>CN</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p>
          <a:p>
            <a:pPr marR="0" lvl="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OH            </a:t>
            </a:r>
            <a:r>
              <a:rPr lang="en-IN" sz="2400" kern="100" dirty="0" err="1">
                <a:solidFill>
                  <a:schemeClr val="bg1"/>
                </a:solidFill>
                <a:latin typeface="Tahoma" panose="020B0604030504040204" pitchFamily="34" charset="0"/>
                <a:ea typeface="Calibri" panose="020F0502020204030204" pitchFamily="34" charset="0"/>
                <a:cs typeface="Times New Roman" panose="02020603050405020304" pitchFamily="18" charset="0"/>
              </a:rPr>
              <a:t>OH</a:t>
            </a:r>
            <a:endPar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endParaRPr>
          </a:p>
          <a:p>
            <a:pPr marR="0" lvl="0" defTabSz="534988">
              <a:lnSpc>
                <a:spcPct val="150000"/>
              </a:lnSpc>
              <a:spcBef>
                <a:spcPts val="0"/>
              </a:spcBef>
              <a:spcAft>
                <a:spcPts val="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1.	1, 1 – dimethyl-1, 3-butanediol and </a:t>
            </a:r>
            <a:r>
              <a:rPr lang="en-IN" sz="2400" kern="100" dirty="0" err="1">
                <a:solidFill>
                  <a:schemeClr val="bg1"/>
                </a:solidFill>
                <a:effectLst/>
                <a:latin typeface="Tahoma" panose="020B0604030504040204" pitchFamily="34" charset="0"/>
                <a:ea typeface="Calibri" panose="020F0502020204030204" pitchFamily="34" charset="0"/>
                <a:cs typeface="Times New Roman" panose="02020603050405020304" pitchFamily="18" charset="0"/>
              </a:rPr>
              <a:t>propanetricarbyl</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amine </a:t>
            </a:r>
          </a:p>
          <a:p>
            <a:pPr marR="0" lvl="0" defTabSz="534988">
              <a:lnSpc>
                <a:spcPct val="150000"/>
              </a:lnSpc>
              <a:spcBef>
                <a:spcPts val="0"/>
              </a:spcBef>
              <a:spcAft>
                <a:spcPts val="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2. 	4-methyl-2, 4-pentanediol and 1, 2, 3 </a:t>
            </a:r>
            <a:r>
              <a:rPr lang="en-IN" sz="2400" kern="100" dirty="0" err="1">
                <a:solidFill>
                  <a:schemeClr val="bg1"/>
                </a:solidFill>
                <a:effectLst/>
                <a:latin typeface="Tahoma" panose="020B0604030504040204" pitchFamily="34" charset="0"/>
                <a:ea typeface="Calibri" panose="020F0502020204030204" pitchFamily="34" charset="0"/>
                <a:cs typeface="Times New Roman" panose="02020603050405020304" pitchFamily="18" charset="0"/>
              </a:rPr>
              <a:t>propanetrinitrile</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p>
          <a:p>
            <a:pPr marL="228600" marR="0" defTabSz="534988">
              <a:lnSpc>
                <a:spcPct val="150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	2-methyl 2, 4-pentanediol and 1, 2, 3 – </a:t>
            </a:r>
            <a:r>
              <a:rPr lang="en-IN" sz="2400" kern="100" dirty="0" err="1">
                <a:solidFill>
                  <a:schemeClr val="bg1"/>
                </a:solidFill>
                <a:effectLst/>
                <a:latin typeface="Tahoma" panose="020B0604030504040204" pitchFamily="34" charset="0"/>
                <a:ea typeface="Calibri" panose="020F0502020204030204" pitchFamily="34" charset="0"/>
                <a:cs typeface="Times New Roman" panose="02020603050405020304" pitchFamily="18" charset="0"/>
              </a:rPr>
              <a:t>propanetricarbonitrite</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p>
          <a:p>
            <a:pPr marL="228600" marR="0" defTabSz="534988">
              <a:lnSpc>
                <a:spcPct val="150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4.	1, 3, 3-trimethyl 1, 3-propanediol and 1, 2, 3 </a:t>
            </a:r>
            <a:r>
              <a:rPr lang="en-IN" sz="2400" kern="100" dirty="0" err="1">
                <a:solidFill>
                  <a:schemeClr val="bg1"/>
                </a:solidFill>
                <a:effectLst/>
                <a:latin typeface="Tahoma" panose="020B0604030504040204" pitchFamily="34" charset="0"/>
                <a:ea typeface="Calibri" panose="020F0502020204030204" pitchFamily="34" charset="0"/>
                <a:cs typeface="Times New Roman" panose="02020603050405020304" pitchFamily="18" charset="0"/>
              </a:rPr>
              <a:t>tricyano</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propane  </a:t>
            </a:r>
          </a:p>
          <a:p>
            <a:pPr marL="228600" marR="0" defTabSz="534988">
              <a:lnSpc>
                <a:spcPct val="107000"/>
              </a:lnSpc>
              <a:spcBef>
                <a:spcPts val="0"/>
              </a:spcBef>
              <a:spcAft>
                <a:spcPts val="0"/>
              </a:spcAft>
            </a:pPr>
            <a:r>
              <a:rPr lang="en-IN" sz="10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1511487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2F3F393-6727-224B-18B8-A51801F07334}"/>
              </a:ext>
            </a:extLst>
          </p:cNvPr>
          <p:cNvSpPr txBox="1"/>
          <p:nvPr/>
        </p:nvSpPr>
        <p:spPr>
          <a:xfrm>
            <a:off x="1024731" y="540334"/>
            <a:ext cx="9829800" cy="5523307"/>
          </a:xfrm>
          <a:prstGeom prst="rect">
            <a:avLst/>
          </a:prstGeom>
          <a:noFill/>
        </p:spPr>
        <p:txBody>
          <a:bodyPr wrap="square">
            <a:spAutoFit/>
          </a:bodyPr>
          <a:lstStyle/>
          <a:p>
            <a:pPr marR="0" lvl="0">
              <a:lnSpc>
                <a:spcPct val="107000"/>
              </a:lnSpc>
              <a:spcBef>
                <a:spcPts val="0"/>
              </a:spcBef>
              <a:spcAft>
                <a:spcPts val="0"/>
              </a:spcAft>
            </a:pPr>
            <a:r>
              <a:rPr lang="en-IN"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28.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The IUPAC name for the compound is </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p>
          <a:p>
            <a:pPr marR="0" lvl="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p>
          <a:p>
            <a:pPr marR="0" lvl="0" defTabSz="534988">
              <a:lnSpc>
                <a:spcPct val="107000"/>
              </a:lnSpc>
              <a:spcBef>
                <a:spcPts val="0"/>
              </a:spcBef>
              <a:spcAft>
                <a:spcPts val="0"/>
              </a:spcAft>
            </a:pPr>
            <a:endPar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R="0" lvl="0" defTabSz="534988">
              <a:lnSpc>
                <a:spcPct val="107000"/>
              </a:lnSpc>
              <a:spcBef>
                <a:spcPts val="0"/>
              </a:spcBef>
              <a:spcAft>
                <a:spcPts val="0"/>
              </a:spcAft>
            </a:pPr>
            <a:endPar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endParaRPr>
          </a:p>
          <a:p>
            <a:pPr marR="0" lvl="0" defTabSz="534988">
              <a:lnSpc>
                <a:spcPct val="107000"/>
              </a:lnSpc>
              <a:spcBef>
                <a:spcPts val="0"/>
              </a:spcBef>
              <a:spcAft>
                <a:spcPts val="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1.	2-Acetyl prop-l-</a:t>
            </a:r>
            <a:r>
              <a:rPr lang="en-IN" sz="2400" kern="100" dirty="0" err="1">
                <a:solidFill>
                  <a:schemeClr val="bg1"/>
                </a:solidFill>
                <a:effectLst/>
                <a:latin typeface="Tahoma" panose="020B0604030504040204" pitchFamily="34" charset="0"/>
                <a:ea typeface="Calibri" panose="020F0502020204030204" pitchFamily="34" charset="0"/>
                <a:cs typeface="Times New Roman" panose="02020603050405020304" pitchFamily="18" charset="0"/>
              </a:rPr>
              <a:t>ene</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2. 	Pent-1-en-4-one      </a:t>
            </a:r>
          </a:p>
          <a:p>
            <a:pPr marL="228600" marR="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	Pent-4-en-2-one 		</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4.	Formyl propene     </a:t>
            </a:r>
          </a:p>
          <a:p>
            <a:pPr marL="228600" marR="0" defTabSz="534988">
              <a:lnSpc>
                <a:spcPct val="107000"/>
              </a:lnSpc>
              <a:spcBef>
                <a:spcPts val="0"/>
              </a:spcBef>
              <a:spcAft>
                <a:spcPts val="0"/>
              </a:spcAft>
            </a:pPr>
            <a:r>
              <a:rPr lang="en-IN" sz="10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p>
          <a:p>
            <a:pPr marL="228600" marR="0" defTabSz="534988">
              <a:lnSpc>
                <a:spcPct val="107000"/>
              </a:lnSpc>
              <a:spcBef>
                <a:spcPts val="0"/>
              </a:spcBef>
              <a:spcAft>
                <a:spcPts val="0"/>
              </a:spcAft>
            </a:pPr>
            <a:endParaRPr lang="en-IN" sz="10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R="0" defTabSz="534988">
              <a:lnSpc>
                <a:spcPct val="107000"/>
              </a:lnSpc>
              <a:spcBef>
                <a:spcPts val="0"/>
              </a:spcBef>
              <a:spcAft>
                <a:spcPts val="0"/>
              </a:spcAft>
            </a:pPr>
            <a:r>
              <a:rPr lang="en-IN" sz="2400" kern="100" dirty="0">
                <a:solidFill>
                  <a:srgbClr val="FFFF00"/>
                </a:solidFill>
                <a:latin typeface="Tahoma" panose="020B0604030504040204" pitchFamily="34" charset="0"/>
                <a:ea typeface="Calibri" panose="020F0502020204030204" pitchFamily="34" charset="0"/>
                <a:cs typeface="Times New Roman" panose="02020603050405020304" pitchFamily="18" charset="0"/>
              </a:rPr>
              <a:t>29.</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The IUPAC name of CH</a:t>
            </a:r>
            <a:r>
              <a:rPr lang="en-IN" sz="2400" kern="100" baseline="-25000" dirty="0">
                <a:solidFill>
                  <a:schemeClr val="bg1"/>
                </a:solidFill>
                <a:latin typeface="Tahoma" panose="020B0604030504040204" pitchFamily="34" charset="0"/>
                <a:ea typeface="Calibri" panose="020F0502020204030204" pitchFamily="34" charset="0"/>
                <a:cs typeface="Times New Roman" panose="02020603050405020304" pitchFamily="18" charset="0"/>
              </a:rPr>
              <a:t>3</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 CH – CH</a:t>
            </a:r>
            <a:r>
              <a:rPr lang="en-IN" sz="2400" kern="100" baseline="-25000" dirty="0">
                <a:solidFill>
                  <a:schemeClr val="bg1"/>
                </a:solidFill>
                <a:latin typeface="Tahoma" panose="020B0604030504040204" pitchFamily="34" charset="0"/>
                <a:ea typeface="Calibri" panose="020F0502020204030204" pitchFamily="34" charset="0"/>
                <a:cs typeface="Times New Roman" panose="02020603050405020304" pitchFamily="18" charset="0"/>
              </a:rPr>
              <a:t>2</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 CH – CHO will be      </a:t>
            </a:r>
          </a:p>
          <a:p>
            <a:pPr marR="0" defTabSz="534988">
              <a:lnSpc>
                <a:spcPct val="107000"/>
              </a:lnSpc>
              <a:spcBef>
                <a:spcPts val="0"/>
              </a:spcBef>
              <a:spcAft>
                <a:spcPts val="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r>
              <a:rPr lang="en-IN" sz="11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 </a:t>
            </a:r>
          </a:p>
          <a:p>
            <a:pPr marR="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OH             CH</a:t>
            </a:r>
            <a:r>
              <a:rPr lang="en-IN" sz="2400" kern="100" baseline="-25000" dirty="0">
                <a:solidFill>
                  <a:schemeClr val="bg1"/>
                </a:solidFill>
                <a:latin typeface="Tahoma" panose="020B0604030504040204" pitchFamily="34" charset="0"/>
                <a:ea typeface="Calibri" panose="020F0502020204030204" pitchFamily="34" charset="0"/>
                <a:cs typeface="Times New Roman" panose="02020603050405020304" pitchFamily="18" charset="0"/>
              </a:rPr>
              <a:t>3</a:t>
            </a:r>
            <a:endParaRPr lang="en-IN"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R="0" defTabSz="534988">
              <a:lnSpc>
                <a:spcPct val="107000"/>
              </a:lnSpc>
              <a:spcBef>
                <a:spcPts val="0"/>
              </a:spcBef>
              <a:spcAft>
                <a:spcPts val="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1.	4-hydroxy-1-methylpentanal  </a:t>
            </a:r>
          </a:p>
          <a:p>
            <a:pPr marR="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  	4-hydroxy-2-methylpentanal     </a:t>
            </a:r>
          </a:p>
          <a:p>
            <a:pPr marR="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3.	3-hydroxy-2-methylpentanal  </a:t>
            </a:r>
          </a:p>
          <a:p>
            <a:pPr marR="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4.	3-hydroxy-3-methylpentanal </a:t>
            </a:r>
            <a:endParaRPr lang="en-IN" sz="1000" kern="100" dirty="0">
              <a:solidFill>
                <a:schemeClr val="bg1"/>
              </a:solidFill>
              <a:latin typeface="Tahoma" panose="020B060403050404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20AEB8B5-7A8E-0779-9473-B52F9313FA19}"/>
              </a:ext>
            </a:extLst>
          </p:cNvPr>
          <p:cNvPicPr>
            <a:picLocks noChangeAspect="1"/>
          </p:cNvPicPr>
          <p:nvPr/>
        </p:nvPicPr>
        <p:blipFill>
          <a:blip r:embed="rId2"/>
          <a:stretch>
            <a:fillRect/>
          </a:stretch>
        </p:blipFill>
        <p:spPr>
          <a:xfrm>
            <a:off x="2663031" y="1071562"/>
            <a:ext cx="1962855" cy="990600"/>
          </a:xfrm>
          <a:prstGeom prst="rect">
            <a:avLst/>
          </a:prstGeom>
        </p:spPr>
      </p:pic>
    </p:spTree>
    <p:extLst>
      <p:ext uri="{BB962C8B-B14F-4D97-AF65-F5344CB8AC3E}">
        <p14:creationId xmlns:p14="http://schemas.microsoft.com/office/powerpoint/2010/main" val="14966950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2F3F393-6727-224B-18B8-A51801F07334}"/>
              </a:ext>
            </a:extLst>
          </p:cNvPr>
          <p:cNvSpPr txBox="1"/>
          <p:nvPr/>
        </p:nvSpPr>
        <p:spPr>
          <a:xfrm>
            <a:off x="1139031" y="842962"/>
            <a:ext cx="9829800" cy="4984250"/>
          </a:xfrm>
          <a:prstGeom prst="rect">
            <a:avLst/>
          </a:prstGeom>
          <a:noFill/>
        </p:spPr>
        <p:txBody>
          <a:bodyPr wrap="square">
            <a:spAutoFit/>
          </a:bodyPr>
          <a:lstStyle/>
          <a:p>
            <a:pPr marR="0" lvl="0">
              <a:lnSpc>
                <a:spcPct val="107000"/>
              </a:lnSpc>
              <a:spcBef>
                <a:spcPts val="0"/>
              </a:spcBef>
              <a:spcAft>
                <a:spcPts val="0"/>
              </a:spcAft>
            </a:pPr>
            <a:r>
              <a:rPr lang="en-IN"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30. </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W</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hich of the following has wrong IUPAC name  </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p>
          <a:p>
            <a:pPr marR="0" lvl="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p>
          <a:p>
            <a:pPr marR="0" lvl="0" defTabSz="534988">
              <a:lnSpc>
                <a:spcPct val="107000"/>
              </a:lnSpc>
              <a:spcBef>
                <a:spcPts val="0"/>
              </a:spcBef>
              <a:spcAft>
                <a:spcPts val="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1.			     5-Ethy-1-methylecyclohexene </a:t>
            </a:r>
          </a:p>
          <a:p>
            <a:pPr marR="0" lvl="0" defTabSz="534988">
              <a:lnSpc>
                <a:spcPct val="107000"/>
              </a:lnSpc>
              <a:spcBef>
                <a:spcPts val="0"/>
              </a:spcBef>
              <a:spcAft>
                <a:spcPts val="0"/>
              </a:spcAft>
            </a:pPr>
            <a:endPar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endParaRPr>
          </a:p>
          <a:p>
            <a:pPr marR="0" lvl="0" defTabSz="534988">
              <a:lnSpc>
                <a:spcPct val="107000"/>
              </a:lnSpc>
              <a:spcBef>
                <a:spcPts val="0"/>
              </a:spcBef>
              <a:spcAft>
                <a:spcPts val="0"/>
              </a:spcAft>
            </a:pPr>
            <a:endPar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R="0" lvl="0" defTabSz="534988">
              <a:lnSpc>
                <a:spcPct val="107000"/>
              </a:lnSpc>
              <a:spcBef>
                <a:spcPts val="0"/>
              </a:spcBef>
              <a:spcAft>
                <a:spcPts val="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2. 	              5-Bromo-6-chloro-1-cyclohexen-3-yne </a:t>
            </a:r>
          </a:p>
          <a:p>
            <a:pPr marR="0" lvl="0" defTabSz="534988">
              <a:lnSpc>
                <a:spcPct val="107000"/>
              </a:lnSpc>
              <a:spcBef>
                <a:spcPts val="0"/>
              </a:spcBef>
              <a:spcAft>
                <a:spcPts val="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p>
          <a:p>
            <a:pPr marL="228600" marR="0" defTabSz="534988">
              <a:lnSpc>
                <a:spcPct val="107000"/>
              </a:lnSpc>
              <a:spcBef>
                <a:spcPts val="0"/>
              </a:spcBef>
              <a:spcAft>
                <a:spcPts val="0"/>
              </a:spcAft>
            </a:pPr>
            <a:endPar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endParaRPr>
          </a:p>
          <a:p>
            <a:pPr marL="228600" marR="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		  1, 2-Dimethylcyclopropane </a:t>
            </a:r>
          </a:p>
          <a:p>
            <a:pPr marL="228600" marR="0" defTabSz="534988">
              <a:lnSpc>
                <a:spcPct val="107000"/>
              </a:lnSpc>
              <a:spcBef>
                <a:spcPts val="0"/>
              </a:spcBef>
              <a:spcAft>
                <a:spcPts val="0"/>
              </a:spcAft>
            </a:pPr>
            <a:endPar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endParaRPr>
          </a:p>
          <a:p>
            <a:pPr marL="228600" marR="0" defTabSz="534988">
              <a:lnSpc>
                <a:spcPct val="107000"/>
              </a:lnSpc>
              <a:spcBef>
                <a:spcPts val="0"/>
              </a:spcBef>
              <a:spcAft>
                <a:spcPts val="0"/>
              </a:spcAft>
            </a:pPr>
            <a:endPar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L="228600" marR="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4.	 		   2-methylcyclopent – 4-en-1-ol    </a:t>
            </a:r>
            <a:endParaRPr lang="en-IN" sz="1000" kern="100" dirty="0">
              <a:solidFill>
                <a:schemeClr val="bg1"/>
              </a:solidFill>
              <a:latin typeface="Tahoma" panose="020B0604030504040204" pitchFamily="34" charset="0"/>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id="{273A5C41-2177-9052-D6E0-07F15E3EF4D7}"/>
              </a:ext>
            </a:extLst>
          </p:cNvPr>
          <p:cNvPicPr>
            <a:picLocks noChangeAspect="1"/>
          </p:cNvPicPr>
          <p:nvPr/>
        </p:nvPicPr>
        <p:blipFill rotWithShape="1">
          <a:blip r:embed="rId2"/>
          <a:srcRect l="5220"/>
          <a:stretch/>
        </p:blipFill>
        <p:spPr>
          <a:xfrm>
            <a:off x="2282031" y="1300162"/>
            <a:ext cx="1383632" cy="1066800"/>
          </a:xfrm>
          <a:prstGeom prst="rect">
            <a:avLst/>
          </a:prstGeom>
        </p:spPr>
      </p:pic>
      <p:pic>
        <p:nvPicPr>
          <p:cNvPr id="5" name="Picture 4">
            <a:extLst>
              <a:ext uri="{FF2B5EF4-FFF2-40B4-BE49-F238E27FC236}">
                <a16:creationId xmlns:a16="http://schemas.microsoft.com/office/drawing/2014/main" id="{82406C01-209A-AB77-DBC3-B008A1EED0C2}"/>
              </a:ext>
            </a:extLst>
          </p:cNvPr>
          <p:cNvPicPr>
            <a:picLocks noChangeAspect="1"/>
          </p:cNvPicPr>
          <p:nvPr/>
        </p:nvPicPr>
        <p:blipFill>
          <a:blip r:embed="rId3"/>
          <a:stretch>
            <a:fillRect/>
          </a:stretch>
        </p:blipFill>
        <p:spPr>
          <a:xfrm>
            <a:off x="2310487" y="2519362"/>
            <a:ext cx="1190743" cy="1143000"/>
          </a:xfrm>
          <a:prstGeom prst="rect">
            <a:avLst/>
          </a:prstGeom>
        </p:spPr>
      </p:pic>
      <p:pic>
        <p:nvPicPr>
          <p:cNvPr id="6" name="Picture 5">
            <a:extLst>
              <a:ext uri="{FF2B5EF4-FFF2-40B4-BE49-F238E27FC236}">
                <a16:creationId xmlns:a16="http://schemas.microsoft.com/office/drawing/2014/main" id="{5DE25E9D-9F3C-31E2-D22C-DFE995A23D87}"/>
              </a:ext>
            </a:extLst>
          </p:cNvPr>
          <p:cNvPicPr>
            <a:picLocks noChangeAspect="1"/>
          </p:cNvPicPr>
          <p:nvPr/>
        </p:nvPicPr>
        <p:blipFill rotWithShape="1">
          <a:blip r:embed="rId4"/>
          <a:srcRect l="7478"/>
          <a:stretch/>
        </p:blipFill>
        <p:spPr>
          <a:xfrm>
            <a:off x="2310487" y="3814762"/>
            <a:ext cx="609600" cy="894181"/>
          </a:xfrm>
          <a:prstGeom prst="rect">
            <a:avLst/>
          </a:prstGeom>
        </p:spPr>
      </p:pic>
      <p:pic>
        <p:nvPicPr>
          <p:cNvPr id="7" name="Picture 6">
            <a:extLst>
              <a:ext uri="{FF2B5EF4-FFF2-40B4-BE49-F238E27FC236}">
                <a16:creationId xmlns:a16="http://schemas.microsoft.com/office/drawing/2014/main" id="{0C81FD29-1AC4-91DF-8B72-AD957F6A477C}"/>
              </a:ext>
            </a:extLst>
          </p:cNvPr>
          <p:cNvPicPr>
            <a:picLocks noChangeAspect="1"/>
          </p:cNvPicPr>
          <p:nvPr/>
        </p:nvPicPr>
        <p:blipFill>
          <a:blip r:embed="rId5"/>
          <a:stretch>
            <a:fillRect/>
          </a:stretch>
        </p:blipFill>
        <p:spPr>
          <a:xfrm>
            <a:off x="2310487" y="4934656"/>
            <a:ext cx="1272329" cy="937506"/>
          </a:xfrm>
          <a:prstGeom prst="rect">
            <a:avLst/>
          </a:prstGeom>
        </p:spPr>
      </p:pic>
    </p:spTree>
    <p:extLst>
      <p:ext uri="{BB962C8B-B14F-4D97-AF65-F5344CB8AC3E}">
        <p14:creationId xmlns:p14="http://schemas.microsoft.com/office/powerpoint/2010/main" val="22081718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2F3F393-6727-224B-18B8-A51801F07334}"/>
              </a:ext>
            </a:extLst>
          </p:cNvPr>
          <p:cNvSpPr txBox="1"/>
          <p:nvPr/>
        </p:nvSpPr>
        <p:spPr>
          <a:xfrm>
            <a:off x="1024731" y="540334"/>
            <a:ext cx="9829800" cy="6313651"/>
          </a:xfrm>
          <a:prstGeom prst="rect">
            <a:avLst/>
          </a:prstGeom>
          <a:noFill/>
        </p:spPr>
        <p:txBody>
          <a:bodyPr wrap="square">
            <a:spAutoFit/>
          </a:bodyPr>
          <a:lstStyle/>
          <a:p>
            <a:pPr marR="0" lvl="0">
              <a:lnSpc>
                <a:spcPct val="107000"/>
              </a:lnSpc>
              <a:spcBef>
                <a:spcPts val="0"/>
              </a:spcBef>
              <a:spcAft>
                <a:spcPts val="0"/>
              </a:spcAft>
            </a:pPr>
            <a:endParaRPr lang="en-IN" sz="2400" kern="100" dirty="0">
              <a:solidFill>
                <a:srgbClr val="FFFF00"/>
              </a:solidFill>
              <a:latin typeface="Tahoma" panose="020B060403050404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en-IN" sz="2400" kern="100" dirty="0">
                <a:solidFill>
                  <a:srgbClr val="FFFF00"/>
                </a:solidFill>
                <a:latin typeface="Tahoma" panose="020B0604030504040204" pitchFamily="34" charset="0"/>
                <a:ea typeface="Calibri" panose="020F0502020204030204" pitchFamily="34" charset="0"/>
                <a:cs typeface="Times New Roman" panose="02020603050405020304" pitchFamily="18" charset="0"/>
              </a:rPr>
              <a:t>31</a:t>
            </a:r>
            <a:r>
              <a:rPr lang="en-IN"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The IUPAC name of                        is  </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p>
          <a:p>
            <a:pPr marR="0" lvl="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p>
          <a:p>
            <a:pPr marR="0" lvl="0" defTabSz="534988">
              <a:lnSpc>
                <a:spcPct val="107000"/>
              </a:lnSpc>
              <a:spcBef>
                <a:spcPts val="0"/>
              </a:spcBef>
              <a:spcAft>
                <a:spcPts val="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1.	1, 1-diethyl-2, 2-dimethylpentane </a:t>
            </a:r>
          </a:p>
          <a:p>
            <a:pPr marR="0" lvl="0" defTabSz="534988">
              <a:lnSpc>
                <a:spcPct val="107000"/>
              </a:lnSpc>
              <a:spcBef>
                <a:spcPts val="0"/>
              </a:spcBef>
              <a:spcAft>
                <a:spcPts val="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2. 	4, 4-dimethyl-5, 5-diethylpentane       </a:t>
            </a:r>
          </a:p>
          <a:p>
            <a:pPr marL="228600" marR="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	5, 5-diethyl-4, 4-dimethylpentane </a:t>
            </a:r>
          </a:p>
          <a:p>
            <a:pPr marL="228600" marR="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4.	3-ethyl-4, 4-dimethylheptane      </a:t>
            </a:r>
          </a:p>
          <a:p>
            <a:pPr marL="228600" marR="0" defTabSz="534988">
              <a:lnSpc>
                <a:spcPct val="107000"/>
              </a:lnSpc>
              <a:spcBef>
                <a:spcPts val="0"/>
              </a:spcBef>
              <a:spcAft>
                <a:spcPts val="0"/>
              </a:spcAft>
            </a:pPr>
            <a:r>
              <a:rPr lang="en-IN" sz="10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p>
          <a:p>
            <a:pPr marL="228600" marR="0" defTabSz="534988">
              <a:lnSpc>
                <a:spcPct val="107000"/>
              </a:lnSpc>
              <a:spcBef>
                <a:spcPts val="0"/>
              </a:spcBef>
              <a:spcAft>
                <a:spcPts val="0"/>
              </a:spcAft>
            </a:pPr>
            <a:endParaRPr lang="en-IN" sz="10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R="0" defTabSz="534988">
              <a:lnSpc>
                <a:spcPct val="107000"/>
              </a:lnSpc>
              <a:spcBef>
                <a:spcPts val="0"/>
              </a:spcBef>
              <a:spcAft>
                <a:spcPts val="0"/>
              </a:spcAft>
            </a:pPr>
            <a:r>
              <a:rPr lang="en-IN" sz="2400" kern="100" dirty="0">
                <a:solidFill>
                  <a:srgbClr val="FFFF00"/>
                </a:solidFill>
                <a:latin typeface="Tahoma" panose="020B0604030504040204" pitchFamily="34" charset="0"/>
                <a:ea typeface="Calibri" panose="020F0502020204030204" pitchFamily="34" charset="0"/>
                <a:cs typeface="Times New Roman" panose="02020603050405020304" pitchFamily="18" charset="0"/>
              </a:rPr>
              <a:t>32.</a:t>
            </a: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Give IUPAC name of the following structure       </a:t>
            </a:r>
          </a:p>
          <a:p>
            <a:pPr marR="0" defTabSz="534988">
              <a:lnSpc>
                <a:spcPct val="107000"/>
              </a:lnSpc>
              <a:spcBef>
                <a:spcPts val="0"/>
              </a:spcBef>
              <a:spcAft>
                <a:spcPts val="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p>
          <a:p>
            <a:pPr marR="0" defTabSz="534988">
              <a:lnSpc>
                <a:spcPct val="107000"/>
              </a:lnSpc>
              <a:spcBef>
                <a:spcPts val="0"/>
              </a:spcBef>
              <a:spcAft>
                <a:spcPts val="0"/>
              </a:spcAft>
            </a:pPr>
            <a:endPar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endParaRPr>
          </a:p>
          <a:p>
            <a:pPr marR="0" defTabSz="534988">
              <a:lnSpc>
                <a:spcPct val="107000"/>
              </a:lnSpc>
              <a:spcBef>
                <a:spcPts val="0"/>
              </a:spcBef>
              <a:spcAft>
                <a:spcPts val="0"/>
              </a:spcAft>
            </a:pPr>
            <a:endPar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R="0" defTabSz="534988">
              <a:lnSpc>
                <a:spcPct val="107000"/>
              </a:lnSpc>
              <a:spcBef>
                <a:spcPts val="0"/>
              </a:spcBef>
              <a:spcAft>
                <a:spcPts val="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1.	3-Chlorocarbonyl ethylbenzene carboxylate   </a:t>
            </a:r>
          </a:p>
          <a:p>
            <a:pPr marR="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  	4-chloro-5-(1-propenyl)2, 4-hexa-di-enoic acid      </a:t>
            </a:r>
          </a:p>
          <a:p>
            <a:pPr marR="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3.	3-chloro 2, 3-di(1-propenyl) propanoic acid   </a:t>
            </a:r>
          </a:p>
          <a:p>
            <a:pPr marR="0" defTabSz="534988">
              <a:lnSpc>
                <a:spcPct val="107000"/>
              </a:lnSpc>
              <a:spcBef>
                <a:spcPts val="0"/>
              </a:spcBef>
              <a:spcAft>
                <a:spcPts val="0"/>
              </a:spcAft>
            </a:pPr>
            <a:r>
              <a:rPr lang="en-IN"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4.	4-carboxy 5-chloro octa-2, 4, 6-tri-ene </a:t>
            </a:r>
            <a:endParaRPr lang="en-IN" sz="1000" kern="100" dirty="0">
              <a:solidFill>
                <a:schemeClr val="bg1"/>
              </a:solidFill>
              <a:latin typeface="Tahoma" panose="020B0604030504040204" pitchFamily="34" charset="0"/>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id="{95E828E0-8AFB-63AA-0435-2D4E145AEC9A}"/>
              </a:ext>
            </a:extLst>
          </p:cNvPr>
          <p:cNvPicPr>
            <a:picLocks noChangeAspect="1"/>
          </p:cNvPicPr>
          <p:nvPr/>
        </p:nvPicPr>
        <p:blipFill rotWithShape="1">
          <a:blip r:embed="rId2"/>
          <a:srcRect t="20375"/>
          <a:stretch/>
        </p:blipFill>
        <p:spPr>
          <a:xfrm>
            <a:off x="4491831" y="766762"/>
            <a:ext cx="1913960" cy="762000"/>
          </a:xfrm>
          <a:prstGeom prst="rect">
            <a:avLst/>
          </a:prstGeom>
        </p:spPr>
      </p:pic>
      <p:pic>
        <p:nvPicPr>
          <p:cNvPr id="5" name="Picture 4">
            <a:extLst>
              <a:ext uri="{FF2B5EF4-FFF2-40B4-BE49-F238E27FC236}">
                <a16:creationId xmlns:a16="http://schemas.microsoft.com/office/drawing/2014/main" id="{F5058800-F3A1-9471-45D6-44BB4C6B30A6}"/>
              </a:ext>
            </a:extLst>
          </p:cNvPr>
          <p:cNvPicPr>
            <a:picLocks noChangeAspect="1"/>
          </p:cNvPicPr>
          <p:nvPr/>
        </p:nvPicPr>
        <p:blipFill rotWithShape="1">
          <a:blip r:embed="rId3"/>
          <a:srcRect l="6452"/>
          <a:stretch/>
        </p:blipFill>
        <p:spPr>
          <a:xfrm>
            <a:off x="2129631" y="4043362"/>
            <a:ext cx="2179722" cy="1188563"/>
          </a:xfrm>
          <a:prstGeom prst="rect">
            <a:avLst/>
          </a:prstGeom>
        </p:spPr>
      </p:pic>
    </p:spTree>
    <p:extLst>
      <p:ext uri="{BB962C8B-B14F-4D97-AF65-F5344CB8AC3E}">
        <p14:creationId xmlns:p14="http://schemas.microsoft.com/office/powerpoint/2010/main" val="8668378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97B5381F-C9FB-A1E0-EA22-593177066FAA}"/>
              </a:ext>
            </a:extLst>
          </p:cNvPr>
          <p:cNvSpPr txBox="1"/>
          <p:nvPr/>
        </p:nvSpPr>
        <p:spPr>
          <a:xfrm>
            <a:off x="1215231" y="938469"/>
            <a:ext cx="8686800" cy="4618316"/>
          </a:xfrm>
          <a:prstGeom prst="rect">
            <a:avLst/>
          </a:prstGeom>
          <a:noFill/>
        </p:spPr>
        <p:txBody>
          <a:bodyPr wrap="square">
            <a:spAutoFit/>
          </a:bodyPr>
          <a:lstStyle/>
          <a:p>
            <a:pPr marR="0" lvl="0">
              <a:lnSpc>
                <a:spcPct val="107000"/>
              </a:lnSpc>
              <a:spcBef>
                <a:spcPts val="0"/>
              </a:spcBef>
              <a:spcAft>
                <a:spcPts val="0"/>
              </a:spcAft>
            </a:pPr>
            <a:r>
              <a:rPr lang="en-US"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33.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IUPAC name of the compound </a:t>
            </a:r>
          </a:p>
          <a:p>
            <a:pPr marR="0" lvl="0">
              <a:lnSpc>
                <a:spcPct val="107000"/>
              </a:lnSpc>
              <a:spcBef>
                <a:spcPts val="0"/>
              </a:spcBef>
              <a:spcAft>
                <a:spcPts val="0"/>
              </a:spcAft>
            </a:pP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IN" sz="24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IN" sz="24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50000"/>
              </a:lnSpc>
              <a:spcBef>
                <a:spcPts val="0"/>
              </a:spcBef>
              <a:spcAft>
                <a:spcPts val="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1. 2-Chlorocarbonyl </a:t>
            </a:r>
            <a:r>
              <a:rPr lang="en-US" sz="2400" kern="100" dirty="0" err="1">
                <a:solidFill>
                  <a:schemeClr val="bg1"/>
                </a:solidFill>
                <a:effectLst/>
                <a:latin typeface="Tahoma" panose="020B0604030504040204" pitchFamily="34" charset="0"/>
                <a:ea typeface="Calibri" panose="020F0502020204030204" pitchFamily="34" charset="0"/>
                <a:cs typeface="Times New Roman" panose="02020603050405020304" pitchFamily="18" charset="0"/>
              </a:rPr>
              <a:t>ethylbenzenecarboxylate</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50000"/>
              </a:lnSpc>
              <a:spcBef>
                <a:spcPts val="0"/>
              </a:spcBef>
              <a:spcAft>
                <a:spcPts val="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2. 2-Carboxyethylbenzoyl chloride</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50000"/>
              </a:lnSpc>
              <a:spcBef>
                <a:spcPts val="0"/>
              </a:spcBef>
              <a:spcAft>
                <a:spcPts val="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3. Ethyl 2-(</a:t>
            </a:r>
            <a:r>
              <a:rPr lang="en-US" sz="2400" kern="100" dirty="0" err="1">
                <a:solidFill>
                  <a:schemeClr val="bg1"/>
                </a:solidFill>
                <a:effectLst/>
                <a:latin typeface="Tahoma" panose="020B0604030504040204" pitchFamily="34" charset="0"/>
                <a:ea typeface="Calibri" panose="020F0502020204030204" pitchFamily="34" charset="0"/>
                <a:cs typeface="Times New Roman" panose="02020603050405020304" pitchFamily="18" charset="0"/>
              </a:rPr>
              <a:t>chlorocarbonyl</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r>
              <a:rPr lang="en-US" sz="2400" kern="100" dirty="0" err="1">
                <a:solidFill>
                  <a:schemeClr val="bg1"/>
                </a:solidFill>
                <a:effectLst/>
                <a:latin typeface="Tahoma" panose="020B0604030504040204" pitchFamily="34" charset="0"/>
                <a:ea typeface="Calibri" panose="020F0502020204030204" pitchFamily="34" charset="0"/>
                <a:cs typeface="Times New Roman" panose="02020603050405020304" pitchFamily="18" charset="0"/>
              </a:rPr>
              <a:t>benzenecarboxylate</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50000"/>
              </a:lnSpc>
              <a:spcBef>
                <a:spcPts val="0"/>
              </a:spcBef>
              <a:spcAft>
                <a:spcPts val="80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4. Ethyl 1-(</a:t>
            </a:r>
            <a:r>
              <a:rPr lang="en-US" sz="2400" kern="100" dirty="0" err="1">
                <a:solidFill>
                  <a:schemeClr val="bg1"/>
                </a:solidFill>
                <a:effectLst/>
                <a:latin typeface="Tahoma" panose="020B0604030504040204" pitchFamily="34" charset="0"/>
                <a:ea typeface="Calibri" panose="020F0502020204030204" pitchFamily="34" charset="0"/>
                <a:cs typeface="Times New Roman" panose="02020603050405020304" pitchFamily="18" charset="0"/>
              </a:rPr>
              <a:t>chlorocarbonyl</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r>
              <a:rPr lang="en-US" sz="2400" kern="100" dirty="0" err="1">
                <a:solidFill>
                  <a:schemeClr val="bg1"/>
                </a:solidFill>
                <a:effectLst/>
                <a:latin typeface="Tahoma" panose="020B0604030504040204" pitchFamily="34" charset="0"/>
                <a:ea typeface="Calibri" panose="020F0502020204030204" pitchFamily="34" charset="0"/>
                <a:cs typeface="Times New Roman" panose="02020603050405020304" pitchFamily="18" charset="0"/>
              </a:rPr>
              <a:t>benzenecarboxylate</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Picture 10">
            <a:extLst>
              <a:ext uri="{FF2B5EF4-FFF2-40B4-BE49-F238E27FC236}">
                <a16:creationId xmlns:a16="http://schemas.microsoft.com/office/drawing/2014/main" id="{DEFB125F-99E7-8DBF-E967-DF988CE0D2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5831" y="1604962"/>
            <a:ext cx="3299101" cy="1524000"/>
          </a:xfrm>
          <a:prstGeom prst="rect">
            <a:avLst/>
          </a:prstGeom>
        </p:spPr>
      </p:pic>
    </p:spTree>
    <p:extLst>
      <p:ext uri="{BB962C8B-B14F-4D97-AF65-F5344CB8AC3E}">
        <p14:creationId xmlns:p14="http://schemas.microsoft.com/office/powerpoint/2010/main" val="4041421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47477" y="746861"/>
            <a:ext cx="9784307" cy="4513133"/>
          </a:xfrm>
          <a:prstGeom prst="rect">
            <a:avLst/>
          </a:prstGeom>
        </p:spPr>
        <p:txBody>
          <a:bodyPr vert="horz" wrap="square" lIns="0" tIns="10897" rIns="0" bIns="0" rtlCol="0">
            <a:spAutoFit/>
          </a:bodyPr>
          <a:lstStyle/>
          <a:p>
            <a:pPr marL="11471" algn="l">
              <a:spcBef>
                <a:spcPts val="86"/>
              </a:spcBef>
            </a:pPr>
            <a:r>
              <a:rPr lang="en-US" sz="2890" b="1" u="sng" spc="-27" dirty="0"/>
              <a:t>ISOMERISM</a:t>
            </a:r>
            <a:br>
              <a:rPr lang="en-US" sz="2890" b="1" u="sng" spc="-27" dirty="0"/>
            </a:br>
            <a:br>
              <a:rPr lang="en-US" sz="2890" b="1" u="sng" spc="-27" dirty="0"/>
            </a:br>
            <a:r>
              <a:rPr lang="en-US" sz="1806" spc="-27" dirty="0"/>
              <a:t>	When two or more compounds possessing the same molecular formula but different 	properties are known as isomerism.</a:t>
            </a:r>
            <a:br>
              <a:rPr lang="en-US" sz="1806" spc="-27" dirty="0"/>
            </a:br>
            <a:br>
              <a:rPr lang="en-US" sz="1806" spc="-27" dirty="0"/>
            </a:br>
            <a:r>
              <a:rPr lang="en-US" sz="1806" spc="-27" dirty="0"/>
              <a:t>				    ISOMERISM</a:t>
            </a:r>
            <a:br>
              <a:rPr lang="en-US" sz="1806" spc="-27" dirty="0"/>
            </a:br>
            <a:br>
              <a:rPr lang="en-US" sz="1806" spc="-27" dirty="0"/>
            </a:br>
            <a:br>
              <a:rPr lang="en-US" sz="1806" spc="-27" dirty="0"/>
            </a:br>
            <a:br>
              <a:rPr lang="en-US" sz="1806" spc="-27" dirty="0"/>
            </a:br>
            <a:r>
              <a:rPr lang="en-US" sz="1806" spc="-27" dirty="0"/>
              <a:t>		Structural Isomerism			   Stereoisomerism</a:t>
            </a:r>
            <a:br>
              <a:rPr lang="en-US" sz="1806" spc="-27" dirty="0"/>
            </a:br>
            <a:br>
              <a:rPr lang="en-US" sz="1806" spc="-27" dirty="0"/>
            </a:br>
            <a:br>
              <a:rPr lang="en-US" sz="1806" spc="-27" dirty="0"/>
            </a:br>
            <a:br>
              <a:rPr lang="en-US" sz="1806" spc="-27" dirty="0"/>
            </a:br>
            <a:r>
              <a:rPr lang="en-US" sz="1806" spc="-27" dirty="0"/>
              <a:t>Chain	       Position     Functional   Metamerism	Conformation       Geometrical         Optical</a:t>
            </a:r>
            <a:br>
              <a:rPr lang="en-US" sz="1806" spc="-27" dirty="0"/>
            </a:br>
            <a:r>
              <a:rPr lang="en-US" sz="1806" spc="-27" dirty="0"/>
              <a:t>    </a:t>
            </a:r>
            <a:endParaRPr spc="-5" dirty="0"/>
          </a:p>
        </p:txBody>
      </p:sp>
      <p:cxnSp>
        <p:nvCxnSpPr>
          <p:cNvPr id="5" name="Straight Connector 4">
            <a:extLst>
              <a:ext uri="{FF2B5EF4-FFF2-40B4-BE49-F238E27FC236}">
                <a16:creationId xmlns:a16="http://schemas.microsoft.com/office/drawing/2014/main" id="{9C6253A1-7E04-84D0-6EE1-4B2B196505CC}"/>
              </a:ext>
            </a:extLst>
          </p:cNvPr>
          <p:cNvCxnSpPr/>
          <p:nvPr/>
        </p:nvCxnSpPr>
        <p:spPr>
          <a:xfrm>
            <a:off x="3517295" y="3097025"/>
            <a:ext cx="495524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C7EAD87-8394-7AF5-3D7E-E274FC900F66}"/>
              </a:ext>
            </a:extLst>
          </p:cNvPr>
          <p:cNvGrpSpPr/>
          <p:nvPr/>
        </p:nvGrpSpPr>
        <p:grpSpPr>
          <a:xfrm>
            <a:off x="3501231" y="2769519"/>
            <a:ext cx="5047009" cy="721634"/>
            <a:chOff x="3445960" y="2736207"/>
            <a:chExt cx="5047009" cy="721634"/>
          </a:xfrm>
        </p:grpSpPr>
        <p:sp>
          <p:nvSpPr>
            <p:cNvPr id="6" name="Arrow: Down 5">
              <a:extLst>
                <a:ext uri="{FF2B5EF4-FFF2-40B4-BE49-F238E27FC236}">
                  <a16:creationId xmlns:a16="http://schemas.microsoft.com/office/drawing/2014/main" id="{1D5A113D-A190-E23D-C16E-0E67141997A0}"/>
                </a:ext>
              </a:extLst>
            </p:cNvPr>
            <p:cNvSpPr/>
            <p:nvPr/>
          </p:nvSpPr>
          <p:spPr>
            <a:xfrm>
              <a:off x="5389049" y="2736207"/>
              <a:ext cx="110544" cy="360817"/>
            </a:xfrm>
            <a:prstGeom prst="down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493"/>
            </a:p>
          </p:txBody>
        </p:sp>
        <p:sp>
          <p:nvSpPr>
            <p:cNvPr id="7" name="Arrow: Down 6">
              <a:extLst>
                <a:ext uri="{FF2B5EF4-FFF2-40B4-BE49-F238E27FC236}">
                  <a16:creationId xmlns:a16="http://schemas.microsoft.com/office/drawing/2014/main" id="{417E7365-0DA2-69C5-21E4-44E99D796393}"/>
                </a:ext>
              </a:extLst>
            </p:cNvPr>
            <p:cNvSpPr/>
            <p:nvPr/>
          </p:nvSpPr>
          <p:spPr>
            <a:xfrm>
              <a:off x="3445960" y="3095650"/>
              <a:ext cx="110544" cy="360817"/>
            </a:xfrm>
            <a:prstGeom prst="down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493"/>
            </a:p>
          </p:txBody>
        </p:sp>
        <p:sp>
          <p:nvSpPr>
            <p:cNvPr id="10" name="Arrow: Down 9">
              <a:extLst>
                <a:ext uri="{FF2B5EF4-FFF2-40B4-BE49-F238E27FC236}">
                  <a16:creationId xmlns:a16="http://schemas.microsoft.com/office/drawing/2014/main" id="{FE649A95-62E6-1BA0-3642-6D57F7F83C5F}"/>
                </a:ext>
              </a:extLst>
            </p:cNvPr>
            <p:cNvSpPr/>
            <p:nvPr/>
          </p:nvSpPr>
          <p:spPr>
            <a:xfrm>
              <a:off x="8382425" y="3097024"/>
              <a:ext cx="110544" cy="360817"/>
            </a:xfrm>
            <a:prstGeom prst="down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493"/>
            </a:p>
          </p:txBody>
        </p:sp>
      </p:grpSp>
      <p:grpSp>
        <p:nvGrpSpPr>
          <p:cNvPr id="8" name="Group 7">
            <a:extLst>
              <a:ext uri="{FF2B5EF4-FFF2-40B4-BE49-F238E27FC236}">
                <a16:creationId xmlns:a16="http://schemas.microsoft.com/office/drawing/2014/main" id="{FC807DB1-3DFA-AEDA-6CB1-363DB2434FDD}"/>
              </a:ext>
            </a:extLst>
          </p:cNvPr>
          <p:cNvGrpSpPr/>
          <p:nvPr/>
        </p:nvGrpSpPr>
        <p:grpSpPr>
          <a:xfrm>
            <a:off x="1367076" y="3839852"/>
            <a:ext cx="3985482" cy="889305"/>
            <a:chOff x="1528303" y="3768551"/>
            <a:chExt cx="3985482" cy="986991"/>
          </a:xfrm>
        </p:grpSpPr>
        <p:cxnSp>
          <p:nvCxnSpPr>
            <p:cNvPr id="11" name="Straight Connector 10">
              <a:extLst>
                <a:ext uri="{FF2B5EF4-FFF2-40B4-BE49-F238E27FC236}">
                  <a16:creationId xmlns:a16="http://schemas.microsoft.com/office/drawing/2014/main" id="{5ABD43BC-B6E8-92F1-A920-C2B6884341C9}"/>
                </a:ext>
              </a:extLst>
            </p:cNvPr>
            <p:cNvCxnSpPr>
              <a:cxnSpLocks/>
            </p:cNvCxnSpPr>
            <p:nvPr/>
          </p:nvCxnSpPr>
          <p:spPr>
            <a:xfrm>
              <a:off x="1534973" y="4129367"/>
              <a:ext cx="39646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Arrow: Down 12">
              <a:extLst>
                <a:ext uri="{FF2B5EF4-FFF2-40B4-BE49-F238E27FC236}">
                  <a16:creationId xmlns:a16="http://schemas.microsoft.com/office/drawing/2014/main" id="{00D90A2A-8922-C60B-FE46-181879C7808A}"/>
                </a:ext>
              </a:extLst>
            </p:cNvPr>
            <p:cNvSpPr/>
            <p:nvPr/>
          </p:nvSpPr>
          <p:spPr>
            <a:xfrm>
              <a:off x="3406738" y="3768551"/>
              <a:ext cx="110544" cy="360817"/>
            </a:xfrm>
            <a:prstGeom prst="down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493"/>
            </a:p>
          </p:txBody>
        </p:sp>
        <p:sp>
          <p:nvSpPr>
            <p:cNvPr id="14" name="Arrow: Down 13">
              <a:extLst>
                <a:ext uri="{FF2B5EF4-FFF2-40B4-BE49-F238E27FC236}">
                  <a16:creationId xmlns:a16="http://schemas.microsoft.com/office/drawing/2014/main" id="{5112F6D1-E495-929F-35D8-FE24BA68149F}"/>
                </a:ext>
              </a:extLst>
            </p:cNvPr>
            <p:cNvSpPr/>
            <p:nvPr/>
          </p:nvSpPr>
          <p:spPr>
            <a:xfrm>
              <a:off x="1528303" y="4126177"/>
              <a:ext cx="110544" cy="553770"/>
            </a:xfrm>
            <a:prstGeom prst="down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493"/>
            </a:p>
          </p:txBody>
        </p:sp>
        <p:sp>
          <p:nvSpPr>
            <p:cNvPr id="15" name="Arrow: Down 14">
              <a:extLst>
                <a:ext uri="{FF2B5EF4-FFF2-40B4-BE49-F238E27FC236}">
                  <a16:creationId xmlns:a16="http://schemas.microsoft.com/office/drawing/2014/main" id="{58B6153E-67E6-C8E6-7940-350CEEF0736E}"/>
                </a:ext>
              </a:extLst>
            </p:cNvPr>
            <p:cNvSpPr/>
            <p:nvPr/>
          </p:nvSpPr>
          <p:spPr>
            <a:xfrm>
              <a:off x="2980251" y="4159120"/>
              <a:ext cx="110544" cy="553770"/>
            </a:xfrm>
            <a:prstGeom prst="down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493"/>
            </a:p>
          </p:txBody>
        </p:sp>
        <p:sp>
          <p:nvSpPr>
            <p:cNvPr id="16" name="Arrow: Down 15">
              <a:extLst>
                <a:ext uri="{FF2B5EF4-FFF2-40B4-BE49-F238E27FC236}">
                  <a16:creationId xmlns:a16="http://schemas.microsoft.com/office/drawing/2014/main" id="{9E4484A8-0F8A-DBD8-D29E-FDD22B5D758A}"/>
                </a:ext>
              </a:extLst>
            </p:cNvPr>
            <p:cNvSpPr/>
            <p:nvPr/>
          </p:nvSpPr>
          <p:spPr>
            <a:xfrm>
              <a:off x="4259714" y="4159120"/>
              <a:ext cx="172485" cy="596422"/>
            </a:xfrm>
            <a:prstGeom prst="down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493"/>
            </a:p>
          </p:txBody>
        </p:sp>
        <p:sp>
          <p:nvSpPr>
            <p:cNvPr id="17" name="Arrow: Down 16">
              <a:extLst>
                <a:ext uri="{FF2B5EF4-FFF2-40B4-BE49-F238E27FC236}">
                  <a16:creationId xmlns:a16="http://schemas.microsoft.com/office/drawing/2014/main" id="{861AC55B-FDF1-5D54-8D67-C1E7BBAAA47B}"/>
                </a:ext>
              </a:extLst>
            </p:cNvPr>
            <p:cNvSpPr/>
            <p:nvPr/>
          </p:nvSpPr>
          <p:spPr>
            <a:xfrm>
              <a:off x="5403241" y="4132558"/>
              <a:ext cx="110544" cy="596421"/>
            </a:xfrm>
            <a:prstGeom prst="down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493"/>
            </a:p>
          </p:txBody>
        </p:sp>
      </p:grpSp>
      <p:cxnSp>
        <p:nvCxnSpPr>
          <p:cNvPr id="18" name="Straight Connector 17">
            <a:extLst>
              <a:ext uri="{FF2B5EF4-FFF2-40B4-BE49-F238E27FC236}">
                <a16:creationId xmlns:a16="http://schemas.microsoft.com/office/drawing/2014/main" id="{C7EDAE67-D5D3-6873-C221-DAB5C1802B46}"/>
              </a:ext>
            </a:extLst>
          </p:cNvPr>
          <p:cNvCxnSpPr>
            <a:cxnSpLocks/>
          </p:cNvCxnSpPr>
          <p:nvPr/>
        </p:nvCxnSpPr>
        <p:spPr>
          <a:xfrm>
            <a:off x="7178442" y="4200668"/>
            <a:ext cx="333374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Arrow: Down 19">
            <a:extLst>
              <a:ext uri="{FF2B5EF4-FFF2-40B4-BE49-F238E27FC236}">
                <a16:creationId xmlns:a16="http://schemas.microsoft.com/office/drawing/2014/main" id="{D7AB88B8-4760-702C-761C-B1224FD22500}"/>
              </a:ext>
            </a:extLst>
          </p:cNvPr>
          <p:cNvSpPr/>
          <p:nvPr/>
        </p:nvSpPr>
        <p:spPr>
          <a:xfrm>
            <a:off x="8437696" y="3839852"/>
            <a:ext cx="110544" cy="360817"/>
          </a:xfrm>
          <a:prstGeom prst="down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493"/>
          </a:p>
        </p:txBody>
      </p:sp>
      <p:sp>
        <p:nvSpPr>
          <p:cNvPr id="22" name="Arrow: Down 21">
            <a:extLst>
              <a:ext uri="{FF2B5EF4-FFF2-40B4-BE49-F238E27FC236}">
                <a16:creationId xmlns:a16="http://schemas.microsoft.com/office/drawing/2014/main" id="{04E88A49-E3E2-CB2C-BA5C-93569EEDC81E}"/>
              </a:ext>
            </a:extLst>
          </p:cNvPr>
          <p:cNvSpPr/>
          <p:nvPr/>
        </p:nvSpPr>
        <p:spPr>
          <a:xfrm>
            <a:off x="7121168" y="4200258"/>
            <a:ext cx="110544" cy="360817"/>
          </a:xfrm>
          <a:prstGeom prst="down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493"/>
          </a:p>
        </p:txBody>
      </p:sp>
      <p:sp>
        <p:nvSpPr>
          <p:cNvPr id="23" name="Arrow: Down 22">
            <a:extLst>
              <a:ext uri="{FF2B5EF4-FFF2-40B4-BE49-F238E27FC236}">
                <a16:creationId xmlns:a16="http://schemas.microsoft.com/office/drawing/2014/main" id="{57604133-EA6B-3DA2-AA82-99F216754A95}"/>
              </a:ext>
            </a:extLst>
          </p:cNvPr>
          <p:cNvSpPr/>
          <p:nvPr/>
        </p:nvSpPr>
        <p:spPr>
          <a:xfrm>
            <a:off x="8845313" y="4222653"/>
            <a:ext cx="110544" cy="360817"/>
          </a:xfrm>
          <a:prstGeom prst="down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493"/>
          </a:p>
        </p:txBody>
      </p:sp>
      <p:sp>
        <p:nvSpPr>
          <p:cNvPr id="24" name="Arrow: Down 23">
            <a:extLst>
              <a:ext uri="{FF2B5EF4-FFF2-40B4-BE49-F238E27FC236}">
                <a16:creationId xmlns:a16="http://schemas.microsoft.com/office/drawing/2014/main" id="{006C6918-8982-238D-FD5D-68AFD34EE6A9}"/>
              </a:ext>
            </a:extLst>
          </p:cNvPr>
          <p:cNvSpPr/>
          <p:nvPr/>
        </p:nvSpPr>
        <p:spPr>
          <a:xfrm>
            <a:off x="10452697" y="4197441"/>
            <a:ext cx="110544" cy="360817"/>
          </a:xfrm>
          <a:prstGeom prst="down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493"/>
          </a:p>
        </p:txBody>
      </p:sp>
    </p:spTree>
    <p:extLst>
      <p:ext uri="{BB962C8B-B14F-4D97-AF65-F5344CB8AC3E}">
        <p14:creationId xmlns:p14="http://schemas.microsoft.com/office/powerpoint/2010/main" val="31145959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72919" y="403071"/>
            <a:ext cx="10148312" cy="6416988"/>
          </a:xfrm>
          <a:prstGeom prst="rect">
            <a:avLst/>
          </a:prstGeom>
        </p:spPr>
        <p:txBody>
          <a:bodyPr vert="horz" wrap="square" lIns="0" tIns="10897" rIns="0" bIns="0" rtlCol="0">
            <a:spAutoFit/>
          </a:bodyPr>
          <a:lstStyle/>
          <a:p>
            <a:pPr marL="11471" algn="l" defTabSz="671513">
              <a:spcBef>
                <a:spcPts val="86"/>
              </a:spcBef>
            </a:pPr>
            <a:r>
              <a:rPr lang="en-US" sz="2890" b="1" u="sng" spc="-27" dirty="0">
                <a:solidFill>
                  <a:srgbClr val="92D050"/>
                </a:solidFill>
              </a:rPr>
              <a:t>STRUCTURAL ISOMERISM</a:t>
            </a:r>
            <a:br>
              <a:rPr lang="en-US" sz="2890" b="1" u="sng" spc="-27" dirty="0"/>
            </a:br>
            <a:br>
              <a:rPr lang="en-US" sz="800" b="1" u="sng" spc="-27" dirty="0"/>
            </a:br>
            <a:r>
              <a:rPr lang="en-US" spc="-27" dirty="0"/>
              <a:t>Compounds having the same molecular formula but different  structures.</a:t>
            </a:r>
            <a:br>
              <a:rPr lang="en-US" spc="-27" dirty="0"/>
            </a:br>
            <a:r>
              <a:rPr lang="en-US" spc="-27" dirty="0"/>
              <a:t>	</a:t>
            </a:r>
            <a:r>
              <a:rPr lang="en-US" spc="-27" dirty="0">
                <a:solidFill>
                  <a:srgbClr val="00B0F0"/>
                </a:solidFill>
              </a:rPr>
              <a:t>a.	CHAIN ISOMERISM</a:t>
            </a:r>
            <a:br>
              <a:rPr lang="en-US" spc="-27" dirty="0"/>
            </a:br>
            <a:r>
              <a:rPr lang="en-US" spc="-27" dirty="0"/>
              <a:t>		* Same M.F.</a:t>
            </a:r>
            <a:br>
              <a:rPr lang="en-US" spc="-27" dirty="0"/>
            </a:br>
            <a:r>
              <a:rPr lang="en-US" spc="-27" dirty="0"/>
              <a:t>		* Different carbon skeleton </a:t>
            </a:r>
            <a:br>
              <a:rPr lang="en-US" spc="-27" dirty="0"/>
            </a:br>
            <a:r>
              <a:rPr lang="en-US" spc="-27" dirty="0"/>
              <a:t>	E.g. </a:t>
            </a:r>
            <a:br>
              <a:rPr lang="en-US" spc="-27" dirty="0"/>
            </a:br>
            <a:r>
              <a:rPr lang="en-US" spc="-27" dirty="0"/>
              <a:t>		*  CH</a:t>
            </a:r>
            <a:r>
              <a:rPr lang="en-US" spc="-27" baseline="-25000" dirty="0"/>
              <a:t>3</a:t>
            </a:r>
            <a:r>
              <a:rPr lang="en-US" spc="-27" dirty="0"/>
              <a:t>-CH</a:t>
            </a:r>
            <a:r>
              <a:rPr lang="en-US" spc="-27" baseline="-25000" dirty="0"/>
              <a:t>2</a:t>
            </a:r>
            <a:r>
              <a:rPr lang="en-US" spc="-27" dirty="0"/>
              <a:t>-CH</a:t>
            </a:r>
            <a:r>
              <a:rPr lang="en-US" spc="-27" baseline="-25000" dirty="0"/>
              <a:t>2</a:t>
            </a:r>
            <a:r>
              <a:rPr lang="en-US" spc="-27" dirty="0"/>
              <a:t>-CH</a:t>
            </a:r>
            <a:r>
              <a:rPr lang="en-US" spc="-27" baseline="-25000" dirty="0"/>
              <a:t>2</a:t>
            </a:r>
            <a:r>
              <a:rPr lang="en-US" spc="-27" dirty="0"/>
              <a:t>-CH</a:t>
            </a:r>
            <a:r>
              <a:rPr lang="en-US" spc="-27" baseline="-25000" dirty="0"/>
              <a:t>3  </a:t>
            </a:r>
            <a:r>
              <a:rPr lang="en-US" sz="2400" spc="-27" dirty="0">
                <a:solidFill>
                  <a:srgbClr val="FFFF00"/>
                </a:solidFill>
              </a:rPr>
              <a:t>(n-pentane)</a:t>
            </a:r>
            <a:br>
              <a:rPr lang="en-US" sz="2168" spc="-27" dirty="0">
                <a:solidFill>
                  <a:srgbClr val="FFFF00"/>
                </a:solidFill>
              </a:rPr>
            </a:br>
            <a:r>
              <a:rPr lang="en-US" sz="2168" spc="-27" dirty="0"/>
              <a:t>		</a:t>
            </a:r>
            <a:r>
              <a:rPr lang="en-US" spc="-27" dirty="0"/>
              <a:t>*  CH</a:t>
            </a:r>
            <a:r>
              <a:rPr lang="en-US" spc="-27" baseline="-25000" dirty="0"/>
              <a:t>3</a:t>
            </a:r>
            <a:r>
              <a:rPr lang="en-US" spc="-27" dirty="0"/>
              <a:t>-CH-CH</a:t>
            </a:r>
            <a:r>
              <a:rPr lang="en-US" spc="-27" baseline="-25000" dirty="0"/>
              <a:t>2</a:t>
            </a:r>
            <a:r>
              <a:rPr lang="en-US" spc="-27" dirty="0"/>
              <a:t>-CH</a:t>
            </a:r>
            <a:r>
              <a:rPr lang="en-US" spc="-27" baseline="-25000" dirty="0"/>
              <a:t>3</a:t>
            </a:r>
            <a:r>
              <a:rPr lang="en-US" spc="-27" dirty="0"/>
              <a:t> </a:t>
            </a:r>
            <a:r>
              <a:rPr lang="en-US" spc="-27" dirty="0">
                <a:solidFill>
                  <a:srgbClr val="FFFF00"/>
                </a:solidFill>
              </a:rPr>
              <a:t>(isopentane)</a:t>
            </a:r>
            <a:br>
              <a:rPr lang="en-US" spc="-27" dirty="0">
                <a:solidFill>
                  <a:srgbClr val="FFFF00"/>
                </a:solidFill>
              </a:rPr>
            </a:br>
            <a:r>
              <a:rPr lang="en-US" spc="-27" dirty="0"/>
              <a:t>			    |</a:t>
            </a:r>
            <a:br>
              <a:rPr lang="en-US" spc="-27" dirty="0"/>
            </a:br>
            <a:r>
              <a:rPr lang="en-US" spc="-27" dirty="0"/>
              <a:t>			    CH</a:t>
            </a:r>
            <a:r>
              <a:rPr lang="en-US" spc="-27" baseline="-25000" dirty="0"/>
              <a:t>3</a:t>
            </a:r>
            <a:br>
              <a:rPr lang="en-US" spc="-27" baseline="-25000" dirty="0"/>
            </a:br>
            <a:br>
              <a:rPr lang="en-US" spc="-27" dirty="0"/>
            </a:br>
            <a:r>
              <a:rPr lang="en-US" spc="-27" dirty="0"/>
              <a:t>			   CH</a:t>
            </a:r>
            <a:r>
              <a:rPr lang="en-US" spc="-27" baseline="-25000" dirty="0"/>
              <a:t>3</a:t>
            </a:r>
            <a:br>
              <a:rPr lang="en-US" spc="-27" dirty="0"/>
            </a:br>
            <a:r>
              <a:rPr lang="en-US" spc="-27" dirty="0"/>
              <a:t>			   |</a:t>
            </a:r>
            <a:br>
              <a:rPr lang="en-US" spc="-27" dirty="0"/>
            </a:br>
            <a:r>
              <a:rPr lang="en-US" spc="-27" dirty="0"/>
              <a:t>		* CH</a:t>
            </a:r>
            <a:r>
              <a:rPr lang="en-US" spc="-27" baseline="-25000" dirty="0"/>
              <a:t>3</a:t>
            </a:r>
            <a:r>
              <a:rPr lang="en-US" spc="-27" dirty="0"/>
              <a:t>-C-CH</a:t>
            </a:r>
            <a:r>
              <a:rPr lang="en-US" spc="-27" baseline="-25000" dirty="0"/>
              <a:t>3</a:t>
            </a:r>
            <a:r>
              <a:rPr lang="en-US" spc="-27" dirty="0"/>
              <a:t> 		</a:t>
            </a:r>
            <a:r>
              <a:rPr lang="en-US" spc="-27" dirty="0">
                <a:solidFill>
                  <a:srgbClr val="FFFF00"/>
                </a:solidFill>
              </a:rPr>
              <a:t>(neopentane)</a:t>
            </a:r>
            <a:br>
              <a:rPr lang="en-US" spc="-27" baseline="-25000" dirty="0">
                <a:solidFill>
                  <a:srgbClr val="FFFF00"/>
                </a:solidFill>
              </a:rPr>
            </a:br>
            <a:r>
              <a:rPr lang="en-US" spc="-27" baseline="-25000" dirty="0"/>
              <a:t>			    </a:t>
            </a:r>
            <a:r>
              <a:rPr lang="en-US" spc="-27" dirty="0"/>
              <a:t>|</a:t>
            </a:r>
            <a:br>
              <a:rPr lang="en-US" spc="-27" dirty="0"/>
            </a:br>
            <a:r>
              <a:rPr lang="en-US" spc="-27" dirty="0"/>
              <a:t>			   CH</a:t>
            </a:r>
            <a:r>
              <a:rPr lang="en-US" spc="-27" baseline="-25000" dirty="0"/>
              <a:t>3</a:t>
            </a:r>
            <a:endParaRPr spc="-5" baseline="-25000" dirty="0"/>
          </a:p>
        </p:txBody>
      </p:sp>
    </p:spTree>
    <p:extLst>
      <p:ext uri="{BB962C8B-B14F-4D97-AF65-F5344CB8AC3E}">
        <p14:creationId xmlns:p14="http://schemas.microsoft.com/office/powerpoint/2010/main" val="3456810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72919" y="403070"/>
            <a:ext cx="10072112" cy="5459931"/>
          </a:xfrm>
          <a:prstGeom prst="rect">
            <a:avLst/>
          </a:prstGeom>
        </p:spPr>
        <p:txBody>
          <a:bodyPr vert="horz" wrap="square" lIns="0" tIns="10897" rIns="0" bIns="0" rtlCol="0">
            <a:spAutoFit/>
          </a:bodyPr>
          <a:lstStyle/>
          <a:p>
            <a:pPr marL="11471" algn="l">
              <a:spcBef>
                <a:spcPts val="86"/>
              </a:spcBef>
            </a:pPr>
            <a:r>
              <a:rPr lang="en-US" spc="-27" dirty="0">
                <a:solidFill>
                  <a:srgbClr val="00B0F0"/>
                </a:solidFill>
              </a:rPr>
              <a:t>b. Position Isomerism</a:t>
            </a:r>
            <a:br>
              <a:rPr lang="en-US" spc="-27" dirty="0"/>
            </a:br>
            <a:r>
              <a:rPr lang="en-US" spc="-27" dirty="0"/>
              <a:t>    When an isomerism arises due to change in position of functional   </a:t>
            </a:r>
            <a:br>
              <a:rPr lang="en-US" spc="-27" dirty="0"/>
            </a:br>
            <a:r>
              <a:rPr lang="en-US" spc="-27" dirty="0"/>
              <a:t>    group.</a:t>
            </a:r>
            <a:br>
              <a:rPr lang="en-US" spc="-27" dirty="0"/>
            </a:br>
            <a:r>
              <a:rPr lang="en-US" spc="-27" dirty="0"/>
              <a:t>    E.g. – C</a:t>
            </a:r>
            <a:r>
              <a:rPr lang="en-US" spc="-27" baseline="-25000" dirty="0"/>
              <a:t>3</a:t>
            </a:r>
            <a:r>
              <a:rPr lang="en-US" spc="-27" dirty="0"/>
              <a:t>H</a:t>
            </a:r>
            <a:r>
              <a:rPr lang="en-US" spc="-27" baseline="-25000" dirty="0"/>
              <a:t>8</a:t>
            </a:r>
            <a:r>
              <a:rPr lang="en-US" spc="-27" dirty="0"/>
              <a:t>O</a:t>
            </a:r>
            <a:br>
              <a:rPr lang="en-US" spc="-27" dirty="0"/>
            </a:br>
            <a:r>
              <a:rPr lang="en-US" spc="-27" dirty="0"/>
              <a:t>	*  CH</a:t>
            </a:r>
            <a:r>
              <a:rPr lang="en-US" spc="-27" baseline="-25000" dirty="0"/>
              <a:t>3 </a:t>
            </a:r>
            <a:r>
              <a:rPr lang="en-US" spc="-27" dirty="0"/>
              <a:t>- CH</a:t>
            </a:r>
            <a:r>
              <a:rPr lang="en-US" spc="-27" baseline="-25000" dirty="0"/>
              <a:t>2 </a:t>
            </a:r>
            <a:r>
              <a:rPr lang="en-US" spc="-27" dirty="0"/>
              <a:t>- CH</a:t>
            </a:r>
            <a:r>
              <a:rPr lang="en-US" spc="-27" baseline="-25000" dirty="0"/>
              <a:t>2 </a:t>
            </a:r>
            <a:r>
              <a:rPr lang="en-US" spc="-27" dirty="0"/>
              <a:t>- OH</a:t>
            </a:r>
            <a:br>
              <a:rPr lang="en-US" spc="-27" dirty="0"/>
            </a:br>
            <a:r>
              <a:rPr lang="en-US" spc="-27" dirty="0"/>
              <a:t>	*  CH</a:t>
            </a:r>
            <a:r>
              <a:rPr lang="en-US" spc="-27" baseline="-25000" dirty="0"/>
              <a:t>3 </a:t>
            </a:r>
            <a:r>
              <a:rPr lang="en-US" spc="-27" dirty="0"/>
              <a:t>– CH - CH</a:t>
            </a:r>
            <a:r>
              <a:rPr lang="en-US" spc="-27" baseline="-25000" dirty="0"/>
              <a:t>3</a:t>
            </a:r>
            <a:br>
              <a:rPr lang="en-US" spc="-27" dirty="0"/>
            </a:br>
            <a:r>
              <a:rPr lang="en-US" spc="-27" dirty="0"/>
              <a:t>		   |</a:t>
            </a:r>
            <a:br>
              <a:rPr lang="en-US" spc="-27" dirty="0"/>
            </a:br>
            <a:r>
              <a:rPr lang="en-US" spc="-27" dirty="0"/>
              <a:t>		   OH</a:t>
            </a:r>
            <a:br>
              <a:rPr lang="en-US" spc="-27" dirty="0"/>
            </a:br>
            <a:br>
              <a:rPr lang="en-US" spc="-27" dirty="0"/>
            </a:br>
            <a:r>
              <a:rPr lang="en-US" spc="-27" dirty="0">
                <a:solidFill>
                  <a:srgbClr val="00B0F0"/>
                </a:solidFill>
              </a:rPr>
              <a:t>c. Functional Group Isomerism</a:t>
            </a:r>
            <a:br>
              <a:rPr lang="en-US" spc="-27" dirty="0"/>
            </a:br>
            <a:r>
              <a:rPr lang="en-US" spc="-27" dirty="0"/>
              <a:t>    When an isomerism arises due to change in functional group.</a:t>
            </a:r>
            <a:br>
              <a:rPr lang="en-US" spc="-27" dirty="0"/>
            </a:br>
            <a:r>
              <a:rPr lang="en-US" spc="-27" dirty="0"/>
              <a:t>     E.g. –   	       C</a:t>
            </a:r>
            <a:r>
              <a:rPr lang="en-US" spc="-27" baseline="-25000" dirty="0"/>
              <a:t>3</a:t>
            </a:r>
            <a:r>
              <a:rPr lang="en-US" spc="-27" dirty="0"/>
              <a:t>H</a:t>
            </a:r>
            <a:r>
              <a:rPr lang="en-US" spc="-27" baseline="-25000" dirty="0"/>
              <a:t>8</a:t>
            </a:r>
            <a:r>
              <a:rPr lang="en-US" spc="-27" dirty="0"/>
              <a:t>O			       C</a:t>
            </a:r>
            <a:r>
              <a:rPr lang="en-US" spc="-27" baseline="-25000" dirty="0"/>
              <a:t>4</a:t>
            </a:r>
            <a:r>
              <a:rPr lang="en-US" spc="-27" dirty="0"/>
              <a:t>H</a:t>
            </a:r>
            <a:r>
              <a:rPr lang="en-US" spc="-27" baseline="-25000" dirty="0"/>
              <a:t>8</a:t>
            </a:r>
            <a:r>
              <a:rPr lang="en-US" spc="-27" dirty="0"/>
              <a:t>O</a:t>
            </a:r>
            <a:br>
              <a:rPr lang="en-US" spc="-27" dirty="0"/>
            </a:br>
            <a:r>
              <a:rPr lang="en-US" spc="-27" dirty="0"/>
              <a:t>		CH</a:t>
            </a:r>
            <a:r>
              <a:rPr lang="en-US" spc="-27" baseline="-25000" dirty="0"/>
              <a:t>3</a:t>
            </a:r>
            <a:r>
              <a:rPr lang="en-US" spc="-27" dirty="0"/>
              <a:t>-CH</a:t>
            </a:r>
            <a:r>
              <a:rPr lang="en-US" spc="-27" baseline="-25000" dirty="0"/>
              <a:t>2</a:t>
            </a:r>
            <a:r>
              <a:rPr lang="en-US" spc="-27" dirty="0"/>
              <a:t>-CH</a:t>
            </a:r>
            <a:r>
              <a:rPr lang="en-US" spc="-27" baseline="-25000" dirty="0"/>
              <a:t>2</a:t>
            </a:r>
            <a:r>
              <a:rPr lang="en-US" spc="-27" dirty="0"/>
              <a:t>-OH		CH</a:t>
            </a:r>
            <a:r>
              <a:rPr lang="en-US" spc="-27" baseline="-25000" dirty="0"/>
              <a:t>3</a:t>
            </a:r>
            <a:r>
              <a:rPr lang="en-US" spc="-27" dirty="0"/>
              <a:t>-CH</a:t>
            </a:r>
            <a:r>
              <a:rPr lang="en-US" spc="-27" baseline="-25000" dirty="0"/>
              <a:t>2</a:t>
            </a:r>
            <a:r>
              <a:rPr lang="en-US" spc="-27" dirty="0"/>
              <a:t>-CH</a:t>
            </a:r>
            <a:r>
              <a:rPr lang="en-US" spc="-27" baseline="-25000" dirty="0"/>
              <a:t>2</a:t>
            </a:r>
            <a:r>
              <a:rPr lang="en-US" spc="-27" dirty="0"/>
              <a:t>-CHO</a:t>
            </a:r>
            <a:br>
              <a:rPr lang="en-US" spc="-27" dirty="0"/>
            </a:br>
            <a:r>
              <a:rPr lang="en-US" spc="-27" dirty="0"/>
              <a:t>		CH</a:t>
            </a:r>
            <a:r>
              <a:rPr lang="en-US" spc="-27" baseline="-25000" dirty="0"/>
              <a:t>3</a:t>
            </a:r>
            <a:r>
              <a:rPr lang="en-US" spc="-27" dirty="0"/>
              <a:t>-O-CH</a:t>
            </a:r>
            <a:r>
              <a:rPr lang="en-US" spc="-27" baseline="-25000" dirty="0"/>
              <a:t>2</a:t>
            </a:r>
            <a:r>
              <a:rPr lang="en-US" spc="-27" dirty="0"/>
              <a:t>-CH</a:t>
            </a:r>
            <a:r>
              <a:rPr lang="en-US" spc="-27" baseline="-25000" dirty="0"/>
              <a:t>3</a:t>
            </a:r>
            <a:r>
              <a:rPr lang="en-US" spc="-27" dirty="0"/>
              <a:t>		CH</a:t>
            </a:r>
            <a:r>
              <a:rPr lang="en-US" spc="-27" baseline="-25000" dirty="0"/>
              <a:t>3</a:t>
            </a:r>
            <a:r>
              <a:rPr lang="en-US" spc="-27" dirty="0"/>
              <a:t>-CO-CH</a:t>
            </a:r>
            <a:r>
              <a:rPr lang="en-US" spc="-27" baseline="-25000" dirty="0"/>
              <a:t>2</a:t>
            </a:r>
            <a:r>
              <a:rPr lang="en-US" spc="-27" dirty="0"/>
              <a:t>-CH</a:t>
            </a:r>
            <a:r>
              <a:rPr lang="en-US" spc="-27" baseline="-25000" dirty="0"/>
              <a:t>3</a:t>
            </a:r>
            <a:endParaRPr spc="-5" baseline="-25000" dirty="0"/>
          </a:p>
        </p:txBody>
      </p:sp>
    </p:spTree>
    <p:extLst>
      <p:ext uri="{BB962C8B-B14F-4D97-AF65-F5344CB8AC3E}">
        <p14:creationId xmlns:p14="http://schemas.microsoft.com/office/powerpoint/2010/main" val="80292675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58031" y="1293483"/>
            <a:ext cx="10063856" cy="2216479"/>
          </a:xfrm>
          <a:prstGeom prst="rect">
            <a:avLst/>
          </a:prstGeom>
        </p:spPr>
        <p:txBody>
          <a:bodyPr vert="horz" wrap="square" lIns="0" tIns="10897" rIns="0" bIns="0" rtlCol="0">
            <a:spAutoFit/>
          </a:bodyPr>
          <a:lstStyle/>
          <a:p>
            <a:pPr marL="11471" algn="l">
              <a:spcBef>
                <a:spcPts val="86"/>
              </a:spcBef>
            </a:pPr>
            <a:r>
              <a:rPr lang="en-US" b="1" spc="-27" dirty="0">
                <a:solidFill>
                  <a:srgbClr val="00B0F0"/>
                </a:solidFill>
              </a:rPr>
              <a:t>d.  Metamerism </a:t>
            </a:r>
            <a:br>
              <a:rPr lang="en-US" b="1" spc="-27" dirty="0"/>
            </a:br>
            <a:r>
              <a:rPr lang="en-US" b="1" spc="-27" dirty="0"/>
              <a:t>     </a:t>
            </a:r>
            <a:r>
              <a:rPr lang="en-US" spc="-27" dirty="0"/>
              <a:t>It arises due to different alkyl chains on either side of the functional   </a:t>
            </a:r>
            <a:br>
              <a:rPr lang="en-US" spc="-27" dirty="0"/>
            </a:br>
            <a:r>
              <a:rPr lang="en-US" spc="-27" dirty="0"/>
              <a:t>     group present in the molecule.</a:t>
            </a:r>
            <a:br>
              <a:rPr lang="en-US" spc="-27" dirty="0"/>
            </a:br>
            <a:r>
              <a:rPr lang="en-US" spc="-27" dirty="0"/>
              <a:t>     </a:t>
            </a:r>
            <a:r>
              <a:rPr lang="en-US" spc="-27" dirty="0" err="1"/>
              <a:t>Eg.</a:t>
            </a:r>
            <a:r>
              <a:rPr lang="en-US" spc="-27" dirty="0"/>
              <a:t> CH</a:t>
            </a:r>
            <a:r>
              <a:rPr lang="en-US" spc="-27" baseline="-25000" dirty="0"/>
              <a:t>3</a:t>
            </a:r>
            <a:r>
              <a:rPr lang="en-US" spc="-27" dirty="0"/>
              <a:t> – CH</a:t>
            </a:r>
            <a:r>
              <a:rPr lang="en-US" spc="-27" baseline="-25000" dirty="0"/>
              <a:t>2</a:t>
            </a:r>
            <a:r>
              <a:rPr lang="en-US" spc="-27" dirty="0"/>
              <a:t> – CH</a:t>
            </a:r>
            <a:r>
              <a:rPr lang="en-US" spc="-27" baseline="-25000" dirty="0"/>
              <a:t>2</a:t>
            </a:r>
            <a:r>
              <a:rPr lang="en-US" spc="-27" dirty="0"/>
              <a:t> – O – CH</a:t>
            </a:r>
            <a:r>
              <a:rPr lang="en-US" spc="-27" baseline="-25000" dirty="0"/>
              <a:t>3</a:t>
            </a:r>
            <a:br>
              <a:rPr lang="en-US" spc="-27" dirty="0"/>
            </a:br>
            <a:r>
              <a:rPr lang="en-US" spc="-27" dirty="0"/>
              <a:t>  	  CH</a:t>
            </a:r>
            <a:r>
              <a:rPr lang="en-US" spc="-27" baseline="-25000" dirty="0"/>
              <a:t>3</a:t>
            </a:r>
            <a:r>
              <a:rPr lang="en-US" spc="-27" dirty="0"/>
              <a:t> – CH</a:t>
            </a:r>
            <a:r>
              <a:rPr lang="en-US" spc="-27" baseline="-25000" dirty="0"/>
              <a:t>2</a:t>
            </a:r>
            <a:r>
              <a:rPr lang="en-US" spc="-27" dirty="0"/>
              <a:t> – O – CH</a:t>
            </a:r>
            <a:r>
              <a:rPr lang="en-US" spc="-27" baseline="-25000" dirty="0"/>
              <a:t>2</a:t>
            </a:r>
            <a:r>
              <a:rPr lang="en-US" spc="-27" dirty="0"/>
              <a:t> – CH</a:t>
            </a:r>
            <a:r>
              <a:rPr lang="en-US" spc="-27" baseline="-25000" dirty="0"/>
              <a:t>3</a:t>
            </a:r>
            <a:br>
              <a:rPr lang="en-US" spc="-27" baseline="-25000" dirty="0"/>
            </a:br>
            <a:endParaRPr spc="-5" baseline="-25000" dirty="0"/>
          </a:p>
        </p:txBody>
      </p:sp>
    </p:spTree>
    <p:extLst>
      <p:ext uri="{BB962C8B-B14F-4D97-AF65-F5344CB8AC3E}">
        <p14:creationId xmlns:p14="http://schemas.microsoft.com/office/powerpoint/2010/main" val="18999343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39E833-687E-B6D5-107C-F5AB9C92B83A}"/>
              </a:ext>
            </a:extLst>
          </p:cNvPr>
          <p:cNvSpPr txBox="1"/>
          <p:nvPr/>
        </p:nvSpPr>
        <p:spPr>
          <a:xfrm>
            <a:off x="872331" y="766762"/>
            <a:ext cx="10020300" cy="2442079"/>
          </a:xfrm>
          <a:prstGeom prst="rect">
            <a:avLst/>
          </a:prstGeom>
          <a:noFill/>
        </p:spPr>
        <p:txBody>
          <a:bodyPr wrap="square">
            <a:spAutoFit/>
          </a:bodyPr>
          <a:lstStyle/>
          <a:p>
            <a:pPr marR="0" lvl="0">
              <a:lnSpc>
                <a:spcPct val="107000"/>
              </a:lnSpc>
              <a:spcBef>
                <a:spcPts val="0"/>
              </a:spcBef>
              <a:spcAft>
                <a:spcPts val="0"/>
              </a:spcAft>
              <a:tabLst>
                <a:tab pos="534988" algn="l"/>
              </a:tabLst>
            </a:pPr>
            <a:r>
              <a:rPr lang="en-IN" sz="2400" kern="100" dirty="0">
                <a:solidFill>
                  <a:srgbClr val="FFFF00"/>
                </a:solidFill>
                <a:latin typeface="Tahoma" panose="020B0604030504040204" pitchFamily="34" charset="0"/>
                <a:ea typeface="Calibri" panose="020F0502020204030204" pitchFamily="34" charset="0"/>
                <a:cs typeface="Times New Roman" panose="02020603050405020304" pitchFamily="18" charset="0"/>
              </a:rPr>
              <a:t>34</a:t>
            </a:r>
            <a:r>
              <a:rPr lang="en-IN"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The number of possible structural isomers for a compound  with the 	molecular formula C</a:t>
            </a:r>
            <a:r>
              <a:rPr lang="en-IN"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7</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H</a:t>
            </a:r>
            <a:r>
              <a:rPr lang="en-IN"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16</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is </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defTabSz="536575">
              <a:lnSpc>
                <a:spcPct val="107000"/>
              </a:lnSpc>
              <a:spcBef>
                <a:spcPts val="0"/>
              </a:spcBef>
              <a:spcAft>
                <a:spcPts val="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1. 8				2. 9				3. 10			4. 12</a:t>
            </a:r>
          </a:p>
          <a:p>
            <a:pPr marL="228600" marR="0">
              <a:lnSpc>
                <a:spcPct val="107000"/>
              </a:lnSpc>
              <a:spcBef>
                <a:spcPts val="0"/>
              </a:spcBef>
              <a:spcAft>
                <a:spcPts val="0"/>
              </a:spcAft>
            </a:pP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800"/>
              </a:spcAft>
              <a:tabLst>
                <a:tab pos="447675" algn="l"/>
              </a:tabLst>
            </a:pPr>
            <a:r>
              <a:rPr lang="en-US" sz="2400" kern="100" dirty="0">
                <a:solidFill>
                  <a:srgbClr val="FFFF00"/>
                </a:solidFill>
                <a:latin typeface="Tahoma" panose="020B0604030504040204" pitchFamily="34" charset="0"/>
                <a:ea typeface="Calibri" panose="020F0502020204030204" pitchFamily="34" charset="0"/>
                <a:cs typeface="Times New Roman" panose="02020603050405020304" pitchFamily="18" charset="0"/>
              </a:rPr>
              <a:t>35</a:t>
            </a:r>
            <a:r>
              <a:rPr lang="en-US"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Which of the following </a:t>
            </a:r>
            <a:r>
              <a:rPr lang="en-US" sz="2400" kern="100" dirty="0" err="1">
                <a:solidFill>
                  <a:schemeClr val="bg1"/>
                </a:solidFill>
                <a:effectLst/>
                <a:latin typeface="Tahoma" panose="020B0604030504040204" pitchFamily="34" charset="0"/>
                <a:ea typeface="Calibri" panose="020F0502020204030204" pitchFamily="34" charset="0"/>
                <a:cs typeface="Times New Roman" panose="02020603050405020304" pitchFamily="18" charset="0"/>
              </a:rPr>
              <a:t>fischer</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projection formula is same as D-	Glyceraldehyde </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4C77EFBD-9488-2981-469A-DC05C49E1163}"/>
              </a:ext>
            </a:extLst>
          </p:cNvPr>
          <p:cNvPicPr>
            <a:picLocks noChangeAspect="1"/>
          </p:cNvPicPr>
          <p:nvPr/>
        </p:nvPicPr>
        <p:blipFill>
          <a:blip r:embed="rId3"/>
          <a:stretch>
            <a:fillRect/>
          </a:stretch>
        </p:blipFill>
        <p:spPr>
          <a:xfrm>
            <a:off x="1443831" y="3218858"/>
            <a:ext cx="6534150" cy="3305756"/>
          </a:xfrm>
          <a:prstGeom prst="rect">
            <a:avLst/>
          </a:prstGeom>
        </p:spPr>
      </p:pic>
    </p:spTree>
    <p:extLst>
      <p:ext uri="{BB962C8B-B14F-4D97-AF65-F5344CB8AC3E}">
        <p14:creationId xmlns:p14="http://schemas.microsoft.com/office/powerpoint/2010/main" val="11843551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A091879-2ADF-A9D0-DAF4-5DFDA548E058}"/>
              </a:ext>
            </a:extLst>
          </p:cNvPr>
          <p:cNvSpPr txBox="1"/>
          <p:nvPr/>
        </p:nvSpPr>
        <p:spPr>
          <a:xfrm>
            <a:off x="1024731" y="919162"/>
            <a:ext cx="9829800" cy="466218"/>
          </a:xfrm>
          <a:prstGeom prst="rect">
            <a:avLst/>
          </a:prstGeom>
          <a:noFill/>
        </p:spPr>
        <p:txBody>
          <a:bodyPr wrap="square">
            <a:spAutoFit/>
          </a:bodyPr>
          <a:lstStyle/>
          <a:p>
            <a:pPr marR="0" lvl="0">
              <a:lnSpc>
                <a:spcPct val="107000"/>
              </a:lnSpc>
              <a:spcBef>
                <a:spcPts val="0"/>
              </a:spcBef>
              <a:spcAft>
                <a:spcPts val="800"/>
              </a:spcAft>
            </a:pPr>
            <a:r>
              <a:rPr lang="en-US" sz="2400" kern="100" dirty="0">
                <a:solidFill>
                  <a:srgbClr val="FFFF00"/>
                </a:solidFill>
                <a:latin typeface="Tahoma" panose="020B0604030504040204" pitchFamily="34" charset="0"/>
                <a:ea typeface="Calibri" panose="020F0502020204030204" pitchFamily="34" charset="0"/>
                <a:cs typeface="Times New Roman" panose="02020603050405020304" pitchFamily="18" charset="0"/>
              </a:rPr>
              <a:t>36</a:t>
            </a:r>
            <a:r>
              <a:rPr lang="en-US"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Which of the following pairs of compounds are functional isomers?</a:t>
            </a:r>
            <a:endParaRPr lang="en-IN" sz="3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011FE648-E41E-5150-0BF7-D0B1F6F504CF}"/>
              </a:ext>
            </a:extLst>
          </p:cNvPr>
          <p:cNvPicPr>
            <a:picLocks noChangeAspect="1"/>
          </p:cNvPicPr>
          <p:nvPr/>
        </p:nvPicPr>
        <p:blipFill>
          <a:blip r:embed="rId3">
            <a:biLevel thresh="75000"/>
          </a:blip>
          <a:stretch>
            <a:fillRect/>
          </a:stretch>
        </p:blipFill>
        <p:spPr>
          <a:xfrm>
            <a:off x="1596231" y="1528762"/>
            <a:ext cx="5212544" cy="4207377"/>
          </a:xfrm>
          <a:prstGeom prst="rect">
            <a:avLst/>
          </a:prstGeom>
        </p:spPr>
      </p:pic>
    </p:spTree>
    <p:extLst>
      <p:ext uri="{BB962C8B-B14F-4D97-AF65-F5344CB8AC3E}">
        <p14:creationId xmlns:p14="http://schemas.microsoft.com/office/powerpoint/2010/main" val="94744021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0113147-F22C-8C5F-59FC-6924779335E9}"/>
              </a:ext>
            </a:extLst>
          </p:cNvPr>
          <p:cNvSpPr txBox="1"/>
          <p:nvPr/>
        </p:nvSpPr>
        <p:spPr>
          <a:xfrm>
            <a:off x="681831" y="910014"/>
            <a:ext cx="10439400" cy="830997"/>
          </a:xfrm>
          <a:prstGeom prst="rect">
            <a:avLst/>
          </a:prstGeom>
          <a:noFill/>
        </p:spPr>
        <p:txBody>
          <a:bodyPr wrap="square">
            <a:spAutoFit/>
          </a:bodyPr>
          <a:lstStyle/>
          <a:p>
            <a:pPr algn="just">
              <a:tabLst>
                <a:tab pos="536575" algn="l"/>
              </a:tabLst>
            </a:pPr>
            <a:r>
              <a:rPr lang="en-US" sz="2400" dirty="0">
                <a:solidFill>
                  <a:srgbClr val="FFFF00"/>
                </a:solidFill>
                <a:latin typeface="Tahoma" panose="020B0604030504040204" pitchFamily="34" charset="0"/>
                <a:ea typeface="Calibri" panose="020F0502020204030204" pitchFamily="34" charset="0"/>
              </a:rPr>
              <a:t>37</a:t>
            </a:r>
            <a:r>
              <a:rPr lang="en-US" sz="2400" dirty="0">
                <a:solidFill>
                  <a:srgbClr val="FFFF00"/>
                </a:solidFill>
                <a:effectLst/>
                <a:latin typeface="Tahoma" panose="020B0604030504040204" pitchFamily="34" charset="0"/>
                <a:ea typeface="Calibri" panose="020F0502020204030204" pitchFamily="34" charset="0"/>
              </a:rPr>
              <a:t>.	</a:t>
            </a:r>
            <a:r>
              <a:rPr lang="en-US" sz="2400" dirty="0">
                <a:solidFill>
                  <a:schemeClr val="bg1"/>
                </a:solidFill>
                <a:effectLst/>
                <a:latin typeface="Tahoma" panose="020B0604030504040204" pitchFamily="34" charset="0"/>
                <a:ea typeface="Calibri" panose="020F0502020204030204" pitchFamily="34" charset="0"/>
              </a:rPr>
              <a:t>Which of the following combinations amongst the four </a:t>
            </a:r>
            <a:r>
              <a:rPr lang="en-US" sz="2400" dirty="0" err="1">
                <a:solidFill>
                  <a:schemeClr val="bg1"/>
                </a:solidFill>
                <a:effectLst/>
                <a:latin typeface="Tahoma" panose="020B0604030504040204" pitchFamily="34" charset="0"/>
                <a:ea typeface="Calibri" panose="020F0502020204030204" pitchFamily="34" charset="0"/>
              </a:rPr>
              <a:t>fischer</a:t>
            </a:r>
            <a:r>
              <a:rPr lang="en-US" sz="2400" dirty="0">
                <a:solidFill>
                  <a:schemeClr val="bg1"/>
                </a:solidFill>
                <a:effectLst/>
                <a:latin typeface="Tahoma" panose="020B0604030504040204" pitchFamily="34" charset="0"/>
                <a:ea typeface="Calibri" panose="020F0502020204030204" pitchFamily="34" charset="0"/>
              </a:rPr>
              <a:t> 	projections represents the same absolute configurations? </a:t>
            </a:r>
            <a:endParaRPr lang="en-IN" sz="2000" dirty="0">
              <a:solidFill>
                <a:schemeClr val="bg1"/>
              </a:solidFill>
            </a:endParaRPr>
          </a:p>
        </p:txBody>
      </p:sp>
      <p:pic>
        <p:nvPicPr>
          <p:cNvPr id="8" name="Picture 7">
            <a:extLst>
              <a:ext uri="{FF2B5EF4-FFF2-40B4-BE49-F238E27FC236}">
                <a16:creationId xmlns:a16="http://schemas.microsoft.com/office/drawing/2014/main" id="{A6B9A5B4-31C9-3590-6921-D26D264B24A0}"/>
              </a:ext>
            </a:extLst>
          </p:cNvPr>
          <p:cNvPicPr>
            <a:picLocks noChangeAspect="1"/>
          </p:cNvPicPr>
          <p:nvPr/>
        </p:nvPicPr>
        <p:blipFill>
          <a:blip r:embed="rId3">
            <a:biLevel thresh="75000"/>
          </a:blip>
          <a:stretch>
            <a:fillRect/>
          </a:stretch>
        </p:blipFill>
        <p:spPr>
          <a:xfrm>
            <a:off x="1367631" y="1910893"/>
            <a:ext cx="5029200" cy="3156162"/>
          </a:xfrm>
          <a:prstGeom prst="rect">
            <a:avLst/>
          </a:prstGeom>
        </p:spPr>
      </p:pic>
      <p:sp>
        <p:nvSpPr>
          <p:cNvPr id="4" name="TextBox 3">
            <a:extLst>
              <a:ext uri="{FF2B5EF4-FFF2-40B4-BE49-F238E27FC236}">
                <a16:creationId xmlns:a16="http://schemas.microsoft.com/office/drawing/2014/main" id="{D810AD88-4B14-A338-736F-0396A7AD7FA6}"/>
              </a:ext>
            </a:extLst>
          </p:cNvPr>
          <p:cNvSpPr txBox="1"/>
          <p:nvPr/>
        </p:nvSpPr>
        <p:spPr>
          <a:xfrm>
            <a:off x="834231" y="5337660"/>
            <a:ext cx="9867900" cy="585288"/>
          </a:xfrm>
          <a:prstGeom prst="rect">
            <a:avLst/>
          </a:prstGeom>
          <a:noFill/>
        </p:spPr>
        <p:txBody>
          <a:bodyPr wrap="square">
            <a:spAutoFit/>
          </a:bodyPr>
          <a:lstStyle/>
          <a:p>
            <a:pPr marL="228600" marR="0">
              <a:lnSpc>
                <a:spcPct val="150000"/>
              </a:lnSpc>
              <a:spcBef>
                <a:spcPts val="0"/>
              </a:spcBef>
              <a:spcAft>
                <a:spcPts val="80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1. II and III	2. I and IV		3. II and IV		4. III and IV</a:t>
            </a:r>
            <a:endParaRPr lang="en-IN" sz="3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412877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9ABB56B-2FEF-B053-0A2E-718361D1420E}"/>
              </a:ext>
            </a:extLst>
          </p:cNvPr>
          <p:cNvSpPr txBox="1"/>
          <p:nvPr/>
        </p:nvSpPr>
        <p:spPr>
          <a:xfrm>
            <a:off x="1062831" y="919162"/>
            <a:ext cx="8606631" cy="466218"/>
          </a:xfrm>
          <a:prstGeom prst="rect">
            <a:avLst/>
          </a:prstGeom>
          <a:noFill/>
        </p:spPr>
        <p:txBody>
          <a:bodyPr wrap="square">
            <a:spAutoFit/>
          </a:bodyPr>
          <a:lstStyle/>
          <a:p>
            <a:pPr marR="0" lvl="0">
              <a:lnSpc>
                <a:spcPct val="107000"/>
              </a:lnSpc>
              <a:spcBef>
                <a:spcPts val="0"/>
              </a:spcBef>
              <a:spcAft>
                <a:spcPts val="800"/>
              </a:spcAft>
            </a:pPr>
            <a:r>
              <a:rPr lang="en-US" sz="2400" kern="100" dirty="0">
                <a:solidFill>
                  <a:srgbClr val="FFFF00"/>
                </a:solidFill>
                <a:latin typeface="Tahoma" panose="020B0604030504040204" pitchFamily="34" charset="0"/>
                <a:ea typeface="Calibri" panose="020F0502020204030204" pitchFamily="34" charset="0"/>
                <a:cs typeface="Times New Roman" panose="02020603050405020304" pitchFamily="18" charset="0"/>
              </a:rPr>
              <a:t>38</a:t>
            </a:r>
            <a:r>
              <a:rPr lang="en-US"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Which of the following have asymmetric carbon atom?</a:t>
            </a:r>
            <a:endParaRPr lang="en-IN" sz="3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47E023C6-6E89-3D3E-1887-D0B3A37BA8C2}"/>
              </a:ext>
            </a:extLst>
          </p:cNvPr>
          <p:cNvPicPr>
            <a:picLocks noChangeAspect="1"/>
          </p:cNvPicPr>
          <p:nvPr/>
        </p:nvPicPr>
        <p:blipFill>
          <a:blip r:embed="rId3">
            <a:biLevel thresh="75000"/>
          </a:blip>
          <a:stretch>
            <a:fillRect/>
          </a:stretch>
        </p:blipFill>
        <p:spPr>
          <a:xfrm>
            <a:off x="1824831" y="1681162"/>
            <a:ext cx="6558129" cy="4114800"/>
          </a:xfrm>
          <a:prstGeom prst="rect">
            <a:avLst/>
          </a:prstGeom>
        </p:spPr>
      </p:pic>
    </p:spTree>
    <p:extLst>
      <p:ext uri="{BB962C8B-B14F-4D97-AF65-F5344CB8AC3E}">
        <p14:creationId xmlns:p14="http://schemas.microsoft.com/office/powerpoint/2010/main" val="64388341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D8DC1E7-EF16-9EE6-9869-3DD70943D563}"/>
              </a:ext>
            </a:extLst>
          </p:cNvPr>
          <p:cNvSpPr txBox="1"/>
          <p:nvPr/>
        </p:nvSpPr>
        <p:spPr>
          <a:xfrm>
            <a:off x="711926" y="919162"/>
            <a:ext cx="9601200" cy="466218"/>
          </a:xfrm>
          <a:prstGeom prst="rect">
            <a:avLst/>
          </a:prstGeom>
          <a:noFill/>
        </p:spPr>
        <p:txBody>
          <a:bodyPr wrap="square">
            <a:spAutoFit/>
          </a:bodyPr>
          <a:lstStyle/>
          <a:p>
            <a:pPr marR="0" lvl="0" algn="just">
              <a:lnSpc>
                <a:spcPct val="107000"/>
              </a:lnSpc>
              <a:spcBef>
                <a:spcPts val="0"/>
              </a:spcBef>
              <a:spcAft>
                <a:spcPts val="800"/>
              </a:spcAft>
            </a:pPr>
            <a:r>
              <a:rPr lang="en-US" sz="2400" kern="100" dirty="0">
                <a:solidFill>
                  <a:srgbClr val="FFFF00"/>
                </a:solidFill>
                <a:latin typeface="Tahoma" panose="020B0604030504040204" pitchFamily="34" charset="0"/>
                <a:ea typeface="Calibri" panose="020F0502020204030204" pitchFamily="34" charset="0"/>
                <a:cs typeface="Times New Roman" panose="02020603050405020304" pitchFamily="18" charset="0"/>
              </a:rPr>
              <a:t>39</a:t>
            </a:r>
            <a:r>
              <a:rPr lang="en-US"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Which of the following pairs of structures represent enantiomers? </a:t>
            </a:r>
            <a:endParaRPr lang="en-IN" sz="3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F548FA87-B312-FF12-B9DD-20C093038CEF}"/>
              </a:ext>
            </a:extLst>
          </p:cNvPr>
          <p:cNvPicPr>
            <a:picLocks noChangeAspect="1"/>
          </p:cNvPicPr>
          <p:nvPr/>
        </p:nvPicPr>
        <p:blipFill>
          <a:blip r:embed="rId3">
            <a:biLevel thresh="75000"/>
          </a:blip>
          <a:stretch>
            <a:fillRect/>
          </a:stretch>
        </p:blipFill>
        <p:spPr>
          <a:xfrm>
            <a:off x="1367631" y="1604962"/>
            <a:ext cx="4572000" cy="3125244"/>
          </a:xfrm>
          <a:prstGeom prst="rect">
            <a:avLst/>
          </a:prstGeom>
        </p:spPr>
      </p:pic>
      <p:pic>
        <p:nvPicPr>
          <p:cNvPr id="5" name="Picture 4">
            <a:extLst>
              <a:ext uri="{FF2B5EF4-FFF2-40B4-BE49-F238E27FC236}">
                <a16:creationId xmlns:a16="http://schemas.microsoft.com/office/drawing/2014/main" id="{8263D934-485D-B45D-A9CB-53C828ABD913}"/>
              </a:ext>
            </a:extLst>
          </p:cNvPr>
          <p:cNvPicPr>
            <a:picLocks noChangeAspect="1"/>
          </p:cNvPicPr>
          <p:nvPr/>
        </p:nvPicPr>
        <p:blipFill>
          <a:blip r:embed="rId4">
            <a:biLevel thresh="75000"/>
          </a:blip>
          <a:stretch>
            <a:fillRect/>
          </a:stretch>
        </p:blipFill>
        <p:spPr>
          <a:xfrm>
            <a:off x="6092031" y="1604963"/>
            <a:ext cx="4724400" cy="3125243"/>
          </a:xfrm>
          <a:prstGeom prst="rect">
            <a:avLst/>
          </a:prstGeom>
        </p:spPr>
      </p:pic>
    </p:spTree>
    <p:extLst>
      <p:ext uri="{BB962C8B-B14F-4D97-AF65-F5344CB8AC3E}">
        <p14:creationId xmlns:p14="http://schemas.microsoft.com/office/powerpoint/2010/main" val="415928153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2455F7D-1FC9-B1BD-BDC3-3D156F19C611}"/>
              </a:ext>
            </a:extLst>
          </p:cNvPr>
          <p:cNvSpPr txBox="1"/>
          <p:nvPr/>
        </p:nvSpPr>
        <p:spPr>
          <a:xfrm>
            <a:off x="986631" y="893355"/>
            <a:ext cx="8454231" cy="466218"/>
          </a:xfrm>
          <a:prstGeom prst="rect">
            <a:avLst/>
          </a:prstGeom>
          <a:noFill/>
        </p:spPr>
        <p:txBody>
          <a:bodyPr wrap="square">
            <a:spAutoFit/>
          </a:bodyPr>
          <a:lstStyle/>
          <a:p>
            <a:pPr marR="0" lvl="0">
              <a:lnSpc>
                <a:spcPct val="107000"/>
              </a:lnSpc>
              <a:spcBef>
                <a:spcPts val="0"/>
              </a:spcBef>
              <a:spcAft>
                <a:spcPts val="800"/>
              </a:spcAft>
            </a:pPr>
            <a:r>
              <a:rPr lang="en-US" sz="2400" kern="100" dirty="0">
                <a:solidFill>
                  <a:srgbClr val="FFFF00"/>
                </a:solidFill>
                <a:latin typeface="Tahoma" panose="020B0604030504040204" pitchFamily="34" charset="0"/>
                <a:ea typeface="Calibri" panose="020F0502020204030204" pitchFamily="34" charset="0"/>
                <a:cs typeface="Times New Roman" panose="02020603050405020304" pitchFamily="18" charset="0"/>
              </a:rPr>
              <a:t>40</a:t>
            </a:r>
            <a:r>
              <a:rPr lang="en-US"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Which of the following will show geometrical isomerism? </a:t>
            </a:r>
            <a:endParaRPr lang="en-IN" sz="3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8E769306-E450-E228-5366-1345440B44B5}"/>
              </a:ext>
            </a:extLst>
          </p:cNvPr>
          <p:cNvPicPr>
            <a:picLocks noChangeAspect="1"/>
          </p:cNvPicPr>
          <p:nvPr/>
        </p:nvPicPr>
        <p:blipFill>
          <a:blip r:embed="rId3"/>
          <a:stretch>
            <a:fillRect/>
          </a:stretch>
        </p:blipFill>
        <p:spPr>
          <a:xfrm>
            <a:off x="1748631" y="1356229"/>
            <a:ext cx="4724400" cy="2746185"/>
          </a:xfrm>
          <a:prstGeom prst="rect">
            <a:avLst/>
          </a:prstGeom>
        </p:spPr>
      </p:pic>
      <p:sp>
        <p:nvSpPr>
          <p:cNvPr id="8" name="TextBox 7">
            <a:extLst>
              <a:ext uri="{FF2B5EF4-FFF2-40B4-BE49-F238E27FC236}">
                <a16:creationId xmlns:a16="http://schemas.microsoft.com/office/drawing/2014/main" id="{E3F6A6BE-E832-12D5-B6B8-EB16926B2A75}"/>
              </a:ext>
            </a:extLst>
          </p:cNvPr>
          <p:cNvSpPr txBox="1"/>
          <p:nvPr/>
        </p:nvSpPr>
        <p:spPr>
          <a:xfrm>
            <a:off x="986631" y="4332235"/>
            <a:ext cx="10210800" cy="1359155"/>
          </a:xfrm>
          <a:prstGeom prst="rect">
            <a:avLst/>
          </a:prstGeom>
          <a:noFill/>
        </p:spPr>
        <p:txBody>
          <a:bodyPr wrap="square">
            <a:spAutoFit/>
          </a:bodyPr>
          <a:lstStyle/>
          <a:p>
            <a:pPr marR="0" lvl="0">
              <a:lnSpc>
                <a:spcPct val="107000"/>
              </a:lnSpc>
              <a:spcBef>
                <a:spcPts val="0"/>
              </a:spcBef>
              <a:spcAft>
                <a:spcPts val="0"/>
              </a:spcAft>
            </a:pPr>
            <a:r>
              <a:rPr lang="en-IN" sz="2400" kern="100" dirty="0">
                <a:solidFill>
                  <a:srgbClr val="FFFF00"/>
                </a:solidFill>
                <a:latin typeface="Tahoma" panose="020B0604030504040204" pitchFamily="34" charset="0"/>
                <a:ea typeface="Calibri" panose="020F0502020204030204" pitchFamily="34" charset="0"/>
                <a:cs typeface="Times New Roman" panose="02020603050405020304" pitchFamily="18" charset="0"/>
              </a:rPr>
              <a:t>41</a:t>
            </a:r>
            <a:r>
              <a:rPr lang="en-IN"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Enol content is highest in </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defTabSz="534988">
              <a:lnSpc>
                <a:spcPct val="107000"/>
              </a:lnSpc>
              <a:spcBef>
                <a:spcPts val="0"/>
              </a:spcBef>
              <a:spcAft>
                <a:spcPts val="80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1.	Acetone					2.  Acetophenone</a:t>
            </a:r>
          </a:p>
          <a:p>
            <a:pPr marL="228600" marR="0" defTabSz="534988">
              <a:lnSpc>
                <a:spcPct val="107000"/>
              </a:lnSpc>
              <a:spcBef>
                <a:spcPts val="0"/>
              </a:spcBef>
              <a:spcAft>
                <a:spcPts val="800"/>
              </a:spcAft>
            </a:pP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3.	Acetic acid					4.  Acetyl acetone </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9746319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95541089-968E-16A4-0B85-97FA56C59776}"/>
                  </a:ext>
                </a:extLst>
              </p:cNvPr>
              <p:cNvSpPr txBox="1"/>
              <p:nvPr/>
            </p:nvSpPr>
            <p:spPr>
              <a:xfrm>
                <a:off x="986631" y="919162"/>
                <a:ext cx="10439400" cy="3657600"/>
              </a:xfrm>
              <a:prstGeom prst="rect">
                <a:avLst/>
              </a:prstGeom>
              <a:noFill/>
            </p:spPr>
            <p:txBody>
              <a:bodyPr wrap="square">
                <a:spAutoFit/>
              </a:bodyPr>
              <a:lstStyle/>
              <a:p>
                <a:pPr marR="0" lvl="0">
                  <a:lnSpc>
                    <a:spcPct val="107000"/>
                  </a:lnSpc>
                  <a:spcBef>
                    <a:spcPts val="0"/>
                  </a:spcBef>
                  <a:spcAft>
                    <a:spcPts val="0"/>
                  </a:spcAft>
                  <a:tabLst>
                    <a:tab pos="534988" algn="l"/>
                  </a:tabLst>
                </a:pPr>
                <a:r>
                  <a:rPr lang="en-US"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42.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Hydrogen bonding is maximum in </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defTabSz="534988">
                  <a:lnSpc>
                    <a:spcPct val="150000"/>
                  </a:lnSpc>
                  <a:spcBef>
                    <a:spcPts val="0"/>
                  </a:spcBef>
                  <a:spcAft>
                    <a:spcPts val="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1. C</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H</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5</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OH		2. CH</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–O-CH</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3. (CH</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C= O	    4. CH</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CHO</a:t>
                </a:r>
              </a:p>
              <a:p>
                <a:pPr marL="228600" marR="0">
                  <a:lnSpc>
                    <a:spcPct val="150000"/>
                  </a:lnSpc>
                  <a:spcBef>
                    <a:spcPts val="0"/>
                  </a:spcBef>
                  <a:spcAft>
                    <a:spcPts val="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R="0" lvl="0" defTabSz="534988">
                  <a:lnSpc>
                    <a:spcPct val="107000"/>
                  </a:lnSpc>
                  <a:spcBef>
                    <a:spcPts val="0"/>
                  </a:spcBef>
                  <a:spcAft>
                    <a:spcPts val="0"/>
                  </a:spcAft>
                </a:pPr>
                <a:r>
                  <a:rPr lang="en-US"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43.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The enolic form of acetone contains </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07000"/>
                  </a:lnSpc>
                  <a:spcBef>
                    <a:spcPts val="0"/>
                  </a:spcBef>
                  <a:spcAft>
                    <a:spcPts val="0"/>
                  </a:spcAft>
                  <a:tabLst>
                    <a:tab pos="534988" algn="l"/>
                  </a:tabLs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1.	 8</a:t>
                </a:r>
                <a14:m>
                  <m:oMath xmlns:m="http://schemas.openxmlformats.org/officeDocument/2006/math">
                    <m:r>
                      <a:rPr lang="en-US" sz="2400" i="1" kern="100">
                        <a:solidFill>
                          <a:schemeClr val="bg1"/>
                        </a:solidFill>
                        <a:effectLst/>
                        <a:latin typeface="Cambria Math" panose="02040503050406030204" pitchFamily="18" charset="0"/>
                        <a:ea typeface="Calibri" panose="020F0502020204030204" pitchFamily="34" charset="0"/>
                        <a:cs typeface="Tahoma" panose="020B0604030504040204" pitchFamily="34" charset="0"/>
                      </a:rPr>
                      <m:t>𝜎</m:t>
                    </m:r>
                  </m:oMath>
                </a14:m>
                <a:r>
                  <a:rPr lang="en-US" sz="2400" kern="100" dirty="0">
                    <a:solidFill>
                      <a:schemeClr val="bg1"/>
                    </a:solidFill>
                    <a:effectLst/>
                    <a:latin typeface="Tahoma" panose="020B0604030504040204" pitchFamily="34" charset="0"/>
                    <a:ea typeface="Times New Roman" panose="02020603050405020304" pitchFamily="18" charset="0"/>
                    <a:cs typeface="Times New Roman" panose="02020603050405020304" pitchFamily="18" charset="0"/>
                  </a:rPr>
                  <a:t>-bonds, 2</a:t>
                </a:r>
                <a14:m>
                  <m:oMath xmlns:m="http://schemas.openxmlformats.org/officeDocument/2006/math">
                    <m:r>
                      <a:rPr lang="en-US" sz="2400" i="1" kern="100">
                        <a:solidFill>
                          <a:schemeClr val="bg1"/>
                        </a:solidFill>
                        <a:effectLst/>
                        <a:latin typeface="Cambria Math" panose="02040503050406030204" pitchFamily="18" charset="0"/>
                        <a:ea typeface="Times New Roman" panose="02020603050405020304" pitchFamily="18" charset="0"/>
                        <a:cs typeface="Tahoma" panose="020B0604030504040204" pitchFamily="34" charset="0"/>
                      </a:rPr>
                      <m:t>𝜋</m:t>
                    </m:r>
                  </m:oMath>
                </a14:m>
                <a:r>
                  <a:rPr lang="en-US" sz="2400" kern="100" dirty="0">
                    <a:solidFill>
                      <a:schemeClr val="bg1"/>
                    </a:solidFill>
                    <a:effectLst/>
                    <a:latin typeface="Tahoma" panose="020B0604030504040204" pitchFamily="34" charset="0"/>
                    <a:ea typeface="Times New Roman" panose="02020603050405020304" pitchFamily="18" charset="0"/>
                    <a:cs typeface="Times New Roman" panose="02020603050405020304" pitchFamily="18" charset="0"/>
                  </a:rPr>
                  <a:t>-bonds and 1 lone pairs	</a:t>
                </a:r>
              </a:p>
              <a:p>
                <a:pPr marL="228600" marR="0">
                  <a:lnSpc>
                    <a:spcPct val="107000"/>
                  </a:lnSpc>
                  <a:spcBef>
                    <a:spcPts val="0"/>
                  </a:spcBef>
                  <a:spcAft>
                    <a:spcPts val="0"/>
                  </a:spcAft>
                  <a:tabLst>
                    <a:tab pos="534988" algn="l"/>
                  </a:tabLst>
                </a:pPr>
                <a:r>
                  <a:rPr lang="en-US" sz="2400" kern="100" dirty="0">
                    <a:solidFill>
                      <a:schemeClr val="bg1"/>
                    </a:solidFill>
                    <a:effectLst/>
                    <a:latin typeface="Tahoma" panose="020B0604030504040204" pitchFamily="34" charset="0"/>
                    <a:ea typeface="Times New Roman" panose="02020603050405020304" pitchFamily="18" charset="0"/>
                    <a:cs typeface="Times New Roman" panose="02020603050405020304" pitchFamily="18" charset="0"/>
                  </a:rPr>
                  <a:t>	2.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9</a:t>
                </a:r>
                <a14:m>
                  <m:oMath xmlns:m="http://schemas.openxmlformats.org/officeDocument/2006/math">
                    <m:r>
                      <a:rPr lang="en-US" sz="2400" i="1" kern="100">
                        <a:solidFill>
                          <a:schemeClr val="bg1"/>
                        </a:solidFill>
                        <a:effectLst/>
                        <a:latin typeface="Cambria Math" panose="02040503050406030204" pitchFamily="18" charset="0"/>
                        <a:ea typeface="Calibri" panose="020F0502020204030204" pitchFamily="34" charset="0"/>
                        <a:cs typeface="Tahoma" panose="020B0604030504040204" pitchFamily="34" charset="0"/>
                      </a:rPr>
                      <m:t>𝜎</m:t>
                    </m:r>
                  </m:oMath>
                </a14:m>
                <a:r>
                  <a:rPr lang="en-US" sz="2400" kern="100" dirty="0">
                    <a:solidFill>
                      <a:schemeClr val="bg1"/>
                    </a:solidFill>
                    <a:effectLst/>
                    <a:latin typeface="Tahoma" panose="020B0604030504040204" pitchFamily="34" charset="0"/>
                    <a:ea typeface="Times New Roman" panose="02020603050405020304" pitchFamily="18" charset="0"/>
                    <a:cs typeface="Times New Roman" panose="02020603050405020304" pitchFamily="18" charset="0"/>
                  </a:rPr>
                  <a:t>-bonds, 1</a:t>
                </a:r>
                <a14:m>
                  <m:oMath xmlns:m="http://schemas.openxmlformats.org/officeDocument/2006/math">
                    <m:r>
                      <a:rPr lang="en-US" sz="2400" i="1" kern="100">
                        <a:solidFill>
                          <a:schemeClr val="bg1"/>
                        </a:solidFill>
                        <a:effectLst/>
                        <a:latin typeface="Cambria Math" panose="02040503050406030204" pitchFamily="18" charset="0"/>
                        <a:ea typeface="Times New Roman" panose="02020603050405020304" pitchFamily="18" charset="0"/>
                        <a:cs typeface="Tahoma" panose="020B0604030504040204" pitchFamily="34" charset="0"/>
                      </a:rPr>
                      <m:t>𝜋</m:t>
                    </m:r>
                  </m:oMath>
                </a14:m>
                <a:r>
                  <a:rPr lang="en-US" sz="2400" kern="100" dirty="0">
                    <a:solidFill>
                      <a:schemeClr val="bg1"/>
                    </a:solidFill>
                    <a:effectLst/>
                    <a:latin typeface="Tahoma" panose="020B0604030504040204" pitchFamily="34" charset="0"/>
                    <a:ea typeface="Times New Roman" panose="02020603050405020304" pitchFamily="18" charset="0"/>
                    <a:cs typeface="Times New Roman" panose="02020603050405020304" pitchFamily="18" charset="0"/>
                  </a:rPr>
                  <a:t>-bonds and 2 lone pairs</a:t>
                </a:r>
              </a:p>
              <a:p>
                <a:pPr marL="228600" marR="0">
                  <a:lnSpc>
                    <a:spcPct val="107000"/>
                  </a:lnSpc>
                  <a:spcBef>
                    <a:spcPts val="0"/>
                  </a:spcBef>
                  <a:spcAft>
                    <a:spcPts val="0"/>
                  </a:spcAft>
                  <a:tabLst>
                    <a:tab pos="534988" algn="l"/>
                  </a:tabLs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3.	 9</a:t>
                </a:r>
                <a14:m>
                  <m:oMath xmlns:m="http://schemas.openxmlformats.org/officeDocument/2006/math">
                    <m:r>
                      <a:rPr lang="en-US" sz="2400" i="1" kern="100">
                        <a:solidFill>
                          <a:schemeClr val="bg1"/>
                        </a:solidFill>
                        <a:effectLst/>
                        <a:latin typeface="Cambria Math" panose="02040503050406030204" pitchFamily="18" charset="0"/>
                        <a:ea typeface="Calibri" panose="020F0502020204030204" pitchFamily="34" charset="0"/>
                        <a:cs typeface="Tahoma" panose="020B0604030504040204" pitchFamily="34" charset="0"/>
                      </a:rPr>
                      <m:t>𝜎</m:t>
                    </m:r>
                  </m:oMath>
                </a14:m>
                <a:r>
                  <a:rPr lang="en-US" sz="2400" kern="100" dirty="0">
                    <a:solidFill>
                      <a:schemeClr val="bg1"/>
                    </a:solidFill>
                    <a:effectLst/>
                    <a:latin typeface="Tahoma" panose="020B0604030504040204" pitchFamily="34" charset="0"/>
                    <a:ea typeface="Times New Roman" panose="02020603050405020304" pitchFamily="18" charset="0"/>
                    <a:cs typeface="Times New Roman" panose="02020603050405020304" pitchFamily="18" charset="0"/>
                  </a:rPr>
                  <a:t>-bonds, 2</a:t>
                </a:r>
                <a14:m>
                  <m:oMath xmlns:m="http://schemas.openxmlformats.org/officeDocument/2006/math">
                    <m:r>
                      <a:rPr lang="en-US" sz="2400" i="1" kern="100">
                        <a:solidFill>
                          <a:schemeClr val="bg1"/>
                        </a:solidFill>
                        <a:effectLst/>
                        <a:latin typeface="Cambria Math" panose="02040503050406030204" pitchFamily="18" charset="0"/>
                        <a:ea typeface="Times New Roman" panose="02020603050405020304" pitchFamily="18" charset="0"/>
                        <a:cs typeface="Tahoma" panose="020B0604030504040204" pitchFamily="34" charset="0"/>
                      </a:rPr>
                      <m:t>𝜋</m:t>
                    </m:r>
                  </m:oMath>
                </a14:m>
                <a:r>
                  <a:rPr lang="en-US" sz="2400" kern="100" dirty="0">
                    <a:solidFill>
                      <a:schemeClr val="bg1"/>
                    </a:solidFill>
                    <a:effectLst/>
                    <a:latin typeface="Tahoma" panose="020B0604030504040204" pitchFamily="34" charset="0"/>
                    <a:ea typeface="Times New Roman" panose="02020603050405020304" pitchFamily="18" charset="0"/>
                    <a:cs typeface="Times New Roman" panose="02020603050405020304" pitchFamily="18" charset="0"/>
                  </a:rPr>
                  <a:t>-bonds and 1 lone pairs	</a:t>
                </a:r>
              </a:p>
              <a:p>
                <a:pPr marL="228600" marR="0">
                  <a:lnSpc>
                    <a:spcPct val="107000"/>
                  </a:lnSpc>
                  <a:spcBef>
                    <a:spcPts val="0"/>
                  </a:spcBef>
                  <a:spcAft>
                    <a:spcPts val="800"/>
                  </a:spcAft>
                  <a:tabLst>
                    <a:tab pos="534988" algn="l"/>
                  </a:tabLst>
                </a:pPr>
                <a:r>
                  <a:rPr lang="en-US" sz="2400" kern="100" dirty="0">
                    <a:solidFill>
                      <a:schemeClr val="bg1"/>
                    </a:solidFill>
                    <a:effectLst/>
                    <a:latin typeface="Tahoma" panose="020B0604030504040204" pitchFamily="34" charset="0"/>
                    <a:ea typeface="Times New Roman" panose="02020603050405020304" pitchFamily="18" charset="0"/>
                    <a:cs typeface="Times New Roman" panose="02020603050405020304" pitchFamily="18" charset="0"/>
                  </a:rPr>
                  <a:t>	4.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10</a:t>
                </a:r>
                <a14:m>
                  <m:oMath xmlns:m="http://schemas.openxmlformats.org/officeDocument/2006/math">
                    <m:r>
                      <a:rPr lang="en-US" sz="2400" i="1" kern="100">
                        <a:solidFill>
                          <a:schemeClr val="bg1"/>
                        </a:solidFill>
                        <a:effectLst/>
                        <a:latin typeface="Cambria Math" panose="02040503050406030204" pitchFamily="18" charset="0"/>
                        <a:ea typeface="Calibri" panose="020F0502020204030204" pitchFamily="34" charset="0"/>
                        <a:cs typeface="Tahoma" panose="020B0604030504040204" pitchFamily="34" charset="0"/>
                      </a:rPr>
                      <m:t>𝜎</m:t>
                    </m:r>
                  </m:oMath>
                </a14:m>
                <a:r>
                  <a:rPr lang="en-US" sz="2400" kern="100" dirty="0">
                    <a:solidFill>
                      <a:schemeClr val="bg1"/>
                    </a:solidFill>
                    <a:effectLst/>
                    <a:latin typeface="Tahoma" panose="020B0604030504040204" pitchFamily="34" charset="0"/>
                    <a:ea typeface="Times New Roman" panose="02020603050405020304" pitchFamily="18" charset="0"/>
                    <a:cs typeface="Times New Roman" panose="02020603050405020304" pitchFamily="18" charset="0"/>
                  </a:rPr>
                  <a:t>-bonds, 1</a:t>
                </a:r>
                <a14:m>
                  <m:oMath xmlns:m="http://schemas.openxmlformats.org/officeDocument/2006/math">
                    <m:r>
                      <a:rPr lang="en-US" sz="2400" i="1" kern="100">
                        <a:solidFill>
                          <a:schemeClr val="bg1"/>
                        </a:solidFill>
                        <a:effectLst/>
                        <a:latin typeface="Cambria Math" panose="02040503050406030204" pitchFamily="18" charset="0"/>
                        <a:ea typeface="Times New Roman" panose="02020603050405020304" pitchFamily="18" charset="0"/>
                        <a:cs typeface="Tahoma" panose="020B0604030504040204" pitchFamily="34" charset="0"/>
                      </a:rPr>
                      <m:t>𝜋</m:t>
                    </m:r>
                  </m:oMath>
                </a14:m>
                <a:r>
                  <a:rPr lang="en-US" sz="2400" kern="100" dirty="0">
                    <a:solidFill>
                      <a:schemeClr val="bg1"/>
                    </a:solidFill>
                    <a:effectLst/>
                    <a:latin typeface="Tahoma" panose="020B0604030504040204" pitchFamily="34" charset="0"/>
                    <a:ea typeface="Times New Roman" panose="02020603050405020304" pitchFamily="18" charset="0"/>
                    <a:cs typeface="Times New Roman" panose="02020603050405020304" pitchFamily="18" charset="0"/>
                  </a:rPr>
                  <a:t>-bonds and 1 lone pairs</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95541089-968E-16A4-0B85-97FA56C59776}"/>
                  </a:ext>
                </a:extLst>
              </p:cNvPr>
              <p:cNvSpPr txBox="1">
                <a:spLocks noRot="1" noChangeAspect="1" noMove="1" noResize="1" noEditPoints="1" noAdjustHandles="1" noChangeArrowheads="1" noChangeShapeType="1" noTextEdit="1"/>
              </p:cNvSpPr>
              <p:nvPr/>
            </p:nvSpPr>
            <p:spPr>
              <a:xfrm>
                <a:off x="986631" y="919162"/>
                <a:ext cx="10439400" cy="3657600"/>
              </a:xfrm>
              <a:prstGeom prst="rect">
                <a:avLst/>
              </a:prstGeom>
              <a:blipFill>
                <a:blip r:embed="rId3"/>
                <a:stretch>
                  <a:fillRect l="-935" t="-1667"/>
                </a:stretch>
              </a:blipFill>
            </p:spPr>
            <p:txBody>
              <a:bodyPr/>
              <a:lstStyle/>
              <a:p>
                <a:r>
                  <a:rPr lang="en-IN">
                    <a:noFill/>
                  </a:rPr>
                  <a:t> </a:t>
                </a:r>
              </a:p>
            </p:txBody>
          </p:sp>
        </mc:Fallback>
      </mc:AlternateContent>
    </p:spTree>
    <p:extLst>
      <p:ext uri="{BB962C8B-B14F-4D97-AF65-F5344CB8AC3E}">
        <p14:creationId xmlns:p14="http://schemas.microsoft.com/office/powerpoint/2010/main" val="79686979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47478" y="863384"/>
            <a:ext cx="9616554" cy="4736977"/>
          </a:xfrm>
          <a:prstGeom prst="rect">
            <a:avLst/>
          </a:prstGeom>
        </p:spPr>
        <p:txBody>
          <a:bodyPr vert="horz" wrap="square" lIns="0" tIns="10897" rIns="0" bIns="0" rtlCol="0">
            <a:spAutoFit/>
          </a:bodyPr>
          <a:lstStyle/>
          <a:p>
            <a:pPr marL="11471" algn="l">
              <a:spcBef>
                <a:spcPts val="86"/>
              </a:spcBef>
            </a:pPr>
            <a:r>
              <a:rPr lang="en-US" sz="2890" b="1" u="sng" spc="-27" dirty="0">
                <a:solidFill>
                  <a:srgbClr val="FFFF00"/>
                </a:solidFill>
              </a:rPr>
              <a:t>FUNDAMENTAL CONCEPTS IN ORGANIC REACTION MECHANISM</a:t>
            </a:r>
            <a:br>
              <a:rPr lang="en-US" sz="2890" b="1" u="sng" spc="-27" dirty="0">
                <a:solidFill>
                  <a:srgbClr val="FFFF00"/>
                </a:solidFill>
              </a:rPr>
            </a:br>
            <a:br>
              <a:rPr lang="en-US" sz="2890" b="1" u="sng" spc="-27" dirty="0"/>
            </a:br>
            <a:br>
              <a:rPr lang="en-US" sz="2890" b="1" u="sng" spc="-27" dirty="0"/>
            </a:br>
            <a:br>
              <a:rPr lang="en-US" sz="2890" b="1" u="sng" spc="-27" dirty="0"/>
            </a:br>
            <a:r>
              <a:rPr lang="en-US" sz="2890" b="1" spc="-27" dirty="0"/>
              <a:t>* </a:t>
            </a:r>
            <a:r>
              <a:rPr lang="en-US" sz="3252" b="1" spc="-27" dirty="0"/>
              <a:t>SUBSTRATE		</a:t>
            </a:r>
            <a:br>
              <a:rPr lang="en-US" sz="3252" b="1" spc="-27" dirty="0"/>
            </a:br>
            <a:br>
              <a:rPr lang="en-US" sz="3252" b="1" spc="-27" dirty="0"/>
            </a:br>
            <a:r>
              <a:rPr lang="en-US" sz="3252" b="1" spc="-27" dirty="0"/>
              <a:t>* INTERMEDIATE	</a:t>
            </a:r>
            <a:br>
              <a:rPr lang="en-US" sz="3252" b="1" spc="-27" dirty="0"/>
            </a:br>
            <a:br>
              <a:rPr lang="en-US" sz="3252" b="1" spc="-27" dirty="0"/>
            </a:br>
            <a:r>
              <a:rPr lang="en-US" sz="3252" b="1" spc="-27" dirty="0"/>
              <a:t>* PRODUCT</a:t>
            </a:r>
            <a:endParaRPr sz="3252" spc="-5" dirty="0"/>
          </a:p>
        </p:txBody>
      </p:sp>
    </p:spTree>
    <p:extLst>
      <p:ext uri="{BB962C8B-B14F-4D97-AF65-F5344CB8AC3E}">
        <p14:creationId xmlns:p14="http://schemas.microsoft.com/office/powerpoint/2010/main" val="227417208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16022" y="479070"/>
            <a:ext cx="9729009" cy="5014361"/>
          </a:xfrm>
          <a:prstGeom prst="rect">
            <a:avLst/>
          </a:prstGeom>
        </p:spPr>
        <p:txBody>
          <a:bodyPr vert="horz" wrap="square" lIns="0" tIns="10897" rIns="0" bIns="0" rtlCol="0">
            <a:spAutoFit/>
          </a:bodyPr>
          <a:lstStyle/>
          <a:p>
            <a:pPr marL="11471" algn="l">
              <a:spcBef>
                <a:spcPts val="86"/>
              </a:spcBef>
            </a:pPr>
            <a:r>
              <a:rPr lang="en-US" sz="2890" b="1" u="sng" spc="-27" dirty="0">
                <a:solidFill>
                  <a:srgbClr val="92D050"/>
                </a:solidFill>
              </a:rPr>
              <a:t>TYPES OF BOND FISSION</a:t>
            </a:r>
            <a:br>
              <a:rPr lang="en-US" sz="2890" b="1" u="sng" spc="-27" dirty="0"/>
            </a:br>
            <a:br>
              <a:rPr lang="en-US" sz="2890" b="1" u="sng" spc="-27" dirty="0"/>
            </a:br>
            <a:r>
              <a:rPr lang="en-US" sz="2890" spc="-27" dirty="0">
                <a:solidFill>
                  <a:srgbClr val="FF0000"/>
                </a:solidFill>
              </a:rPr>
              <a:t>1. Heterolytic Cleavage</a:t>
            </a:r>
            <a:br>
              <a:rPr lang="en-US" sz="2890" spc="-27" dirty="0"/>
            </a:br>
            <a:br>
              <a:rPr lang="en-US" sz="2890" spc="-27" dirty="0"/>
            </a:br>
            <a:r>
              <a:rPr lang="en-US" sz="2890" spc="-27" dirty="0"/>
              <a:t>*  In heterolytic cleavage, the bond breaks in such a fusion  </a:t>
            </a:r>
            <a:br>
              <a:rPr lang="en-US" sz="2890" spc="-27" dirty="0"/>
            </a:br>
            <a:r>
              <a:rPr lang="en-US" sz="2890" spc="-27" dirty="0"/>
              <a:t>    that the shared pair of electrons remains with one of the </a:t>
            </a:r>
            <a:br>
              <a:rPr lang="en-US" sz="2890" spc="-27" dirty="0"/>
            </a:br>
            <a:r>
              <a:rPr lang="en-US" sz="2890" spc="-27" dirty="0"/>
              <a:t>    fragments.</a:t>
            </a:r>
            <a:br>
              <a:rPr lang="en-US" sz="2890" spc="-27" dirty="0"/>
            </a:br>
            <a:br>
              <a:rPr lang="en-US" sz="2890" spc="-27" dirty="0"/>
            </a:br>
            <a:br>
              <a:rPr lang="en-US" sz="2890" spc="-27" dirty="0"/>
            </a:br>
            <a:r>
              <a:rPr lang="en-US" sz="2890" spc="-27" dirty="0"/>
              <a:t>	       A        B       </a:t>
            </a:r>
            <a:r>
              <a:rPr lang="en-US" sz="3613" spc="-27" dirty="0">
                <a:sym typeface="Symbol" panose="05050102010706020507" pitchFamily="18" charset="2"/>
              </a:rPr>
              <a:t></a:t>
            </a:r>
            <a:r>
              <a:rPr lang="en-US" sz="2890" spc="-27" dirty="0"/>
              <a:t>    A</a:t>
            </a:r>
            <a:r>
              <a:rPr lang="en-US" sz="2890" spc="-27" baseline="30000" dirty="0">
                <a:sym typeface="Symbol" panose="05050102010706020507" pitchFamily="18" charset="2"/>
              </a:rPr>
              <a:t></a:t>
            </a:r>
            <a:r>
              <a:rPr lang="en-US" sz="2890" spc="-27" dirty="0"/>
              <a:t> + B</a:t>
            </a:r>
            <a:r>
              <a:rPr lang="en-US" sz="2890" spc="-27" baseline="30000" dirty="0">
                <a:sym typeface="Symbol" panose="05050102010706020507" pitchFamily="18" charset="2"/>
              </a:rPr>
              <a:t></a:t>
            </a:r>
            <a:br>
              <a:rPr lang="en-US" sz="2890" spc="-27" dirty="0"/>
            </a:br>
            <a:r>
              <a:rPr lang="en-US" sz="2890" spc="-27" dirty="0"/>
              <a:t>	</a:t>
            </a:r>
            <a:r>
              <a:rPr lang="en-US" sz="1800" spc="-27" dirty="0"/>
              <a:t>        [EN of A &lt; EN of B]</a:t>
            </a:r>
            <a:endParaRPr sz="3252" spc="-5" dirty="0"/>
          </a:p>
        </p:txBody>
      </p:sp>
      <p:cxnSp>
        <p:nvCxnSpPr>
          <p:cNvPr id="6" name="Straight Connector 5">
            <a:extLst>
              <a:ext uri="{FF2B5EF4-FFF2-40B4-BE49-F238E27FC236}">
                <a16:creationId xmlns:a16="http://schemas.microsoft.com/office/drawing/2014/main" id="{3515DB8D-59C5-31A0-862E-2C53CE9C6D7C}"/>
              </a:ext>
            </a:extLst>
          </p:cNvPr>
          <p:cNvCxnSpPr>
            <a:cxnSpLocks/>
          </p:cNvCxnSpPr>
          <p:nvPr/>
        </p:nvCxnSpPr>
        <p:spPr>
          <a:xfrm>
            <a:off x="3348831" y="4805362"/>
            <a:ext cx="6096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Arrow: Curved Down 6">
            <a:extLst>
              <a:ext uri="{FF2B5EF4-FFF2-40B4-BE49-F238E27FC236}">
                <a16:creationId xmlns:a16="http://schemas.microsoft.com/office/drawing/2014/main" id="{7D0088BA-FDFE-3148-6250-0FAD52D2FBD1}"/>
              </a:ext>
            </a:extLst>
          </p:cNvPr>
          <p:cNvSpPr/>
          <p:nvPr/>
        </p:nvSpPr>
        <p:spPr>
          <a:xfrm>
            <a:off x="3343242" y="4271962"/>
            <a:ext cx="691390" cy="370065"/>
          </a:xfrm>
          <a:prstGeom prst="curvedDownArrow">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493">
              <a:solidFill>
                <a:schemeClr val="bg1"/>
              </a:solidFill>
            </a:endParaRPr>
          </a:p>
        </p:txBody>
      </p:sp>
    </p:spTree>
    <p:extLst>
      <p:ext uri="{BB962C8B-B14F-4D97-AF65-F5344CB8AC3E}">
        <p14:creationId xmlns:p14="http://schemas.microsoft.com/office/powerpoint/2010/main" val="383867546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16022" y="479070"/>
            <a:ext cx="9784307" cy="4522238"/>
          </a:xfrm>
          <a:prstGeom prst="rect">
            <a:avLst/>
          </a:prstGeom>
        </p:spPr>
        <p:txBody>
          <a:bodyPr vert="horz" wrap="square" lIns="0" tIns="10897" rIns="0" bIns="0" rtlCol="0">
            <a:spAutoFit/>
          </a:bodyPr>
          <a:lstStyle/>
          <a:p>
            <a:pPr marL="11471" algn="l">
              <a:spcBef>
                <a:spcPts val="86"/>
              </a:spcBef>
            </a:pPr>
            <a:r>
              <a:rPr lang="en-US" sz="2400" spc="-27" dirty="0">
                <a:solidFill>
                  <a:srgbClr val="FF0000"/>
                </a:solidFill>
              </a:rPr>
              <a:t>2. Homolytic cleavage</a:t>
            </a:r>
            <a:br>
              <a:rPr lang="en-US" sz="2890" b="1" spc="-27" dirty="0"/>
            </a:br>
            <a:br>
              <a:rPr lang="en-US" sz="2890" b="1" spc="-27" dirty="0"/>
            </a:br>
            <a:r>
              <a:rPr lang="en-US" sz="2890" b="1" spc="-27" dirty="0"/>
              <a:t>    </a:t>
            </a:r>
            <a:r>
              <a:rPr lang="en-US" sz="2800" spc="-27" dirty="0"/>
              <a:t>One of the electron of the shared pair in a covalent bond   </a:t>
            </a:r>
            <a:br>
              <a:rPr lang="en-US" sz="2800" spc="-27" dirty="0"/>
            </a:br>
            <a:r>
              <a:rPr lang="en-US" sz="2800" spc="-27" dirty="0"/>
              <a:t>    goes with each of bonded atom resulting in the formation of </a:t>
            </a:r>
            <a:br>
              <a:rPr lang="en-US" sz="2800" spc="-27" dirty="0"/>
            </a:br>
            <a:r>
              <a:rPr lang="en-US" sz="2800" spc="-27" dirty="0"/>
              <a:t>    free radicals.</a:t>
            </a:r>
            <a:br>
              <a:rPr lang="en-US" sz="2800" spc="-27" dirty="0"/>
            </a:br>
            <a:br>
              <a:rPr lang="en-US" sz="2890" spc="-27" dirty="0"/>
            </a:br>
            <a:br>
              <a:rPr lang="en-US" sz="2890" spc="-27" dirty="0"/>
            </a:br>
            <a:r>
              <a:rPr lang="en-US" sz="2890" spc="-27" dirty="0"/>
              <a:t>					  </a:t>
            </a:r>
            <a:br>
              <a:rPr lang="en-US" sz="2890" spc="-27" dirty="0"/>
            </a:br>
            <a:r>
              <a:rPr lang="en-US" sz="2890" spc="-27" dirty="0"/>
              <a:t>		A               B </a:t>
            </a:r>
            <a:r>
              <a:rPr lang="en-US" sz="3613" spc="-27" dirty="0">
                <a:sym typeface="Symbol" panose="05050102010706020507" pitchFamily="18" charset="2"/>
              </a:rPr>
              <a:t></a:t>
            </a:r>
            <a:r>
              <a:rPr lang="en-US" sz="2890" spc="-27" dirty="0"/>
              <a:t> </a:t>
            </a:r>
            <a:br>
              <a:rPr lang="en-US" sz="2890" spc="-27" dirty="0"/>
            </a:br>
            <a:endParaRPr sz="3252" spc="-5" dirty="0"/>
          </a:p>
        </p:txBody>
      </p:sp>
      <p:cxnSp>
        <p:nvCxnSpPr>
          <p:cNvPr id="6" name="Straight Connector 5">
            <a:extLst>
              <a:ext uri="{FF2B5EF4-FFF2-40B4-BE49-F238E27FC236}">
                <a16:creationId xmlns:a16="http://schemas.microsoft.com/office/drawing/2014/main" id="{3515DB8D-59C5-31A0-862E-2C53CE9C6D7C}"/>
              </a:ext>
            </a:extLst>
          </p:cNvPr>
          <p:cNvCxnSpPr>
            <a:cxnSpLocks/>
          </p:cNvCxnSpPr>
          <p:nvPr/>
        </p:nvCxnSpPr>
        <p:spPr>
          <a:xfrm>
            <a:off x="3457387" y="4271962"/>
            <a:ext cx="145462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Arrow: Curved Down 6">
            <a:extLst>
              <a:ext uri="{FF2B5EF4-FFF2-40B4-BE49-F238E27FC236}">
                <a16:creationId xmlns:a16="http://schemas.microsoft.com/office/drawing/2014/main" id="{7D0088BA-FDFE-3148-6250-0FAD52D2FBD1}"/>
              </a:ext>
            </a:extLst>
          </p:cNvPr>
          <p:cNvSpPr/>
          <p:nvPr/>
        </p:nvSpPr>
        <p:spPr>
          <a:xfrm flipH="1">
            <a:off x="3425031" y="3871900"/>
            <a:ext cx="743491" cy="308606"/>
          </a:xfrm>
          <a:prstGeom prst="curvedDownArrow">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493">
              <a:solidFill>
                <a:schemeClr val="tx1"/>
              </a:solidFill>
            </a:endParaRPr>
          </a:p>
        </p:txBody>
      </p:sp>
      <p:sp>
        <p:nvSpPr>
          <p:cNvPr id="8" name="Arrow: Curved Down 7">
            <a:extLst>
              <a:ext uri="{FF2B5EF4-FFF2-40B4-BE49-F238E27FC236}">
                <a16:creationId xmlns:a16="http://schemas.microsoft.com/office/drawing/2014/main" id="{34680A73-AF07-B04D-54C2-F7767803972D}"/>
              </a:ext>
            </a:extLst>
          </p:cNvPr>
          <p:cNvSpPr/>
          <p:nvPr/>
        </p:nvSpPr>
        <p:spPr>
          <a:xfrm>
            <a:off x="4168522" y="3871900"/>
            <a:ext cx="743490" cy="308606"/>
          </a:xfrm>
          <a:prstGeom prst="curvedDownArrow">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493">
              <a:solidFill>
                <a:schemeClr val="tx1"/>
              </a:solidFill>
            </a:endParaRPr>
          </a:p>
        </p:txBody>
      </p:sp>
      <p:pic>
        <p:nvPicPr>
          <p:cNvPr id="11" name="Picture 10">
            <a:extLst>
              <a:ext uri="{FF2B5EF4-FFF2-40B4-BE49-F238E27FC236}">
                <a16:creationId xmlns:a16="http://schemas.microsoft.com/office/drawing/2014/main" id="{3CA9E275-60BF-9980-7045-B4B3E7EAB8D1}"/>
              </a:ext>
            </a:extLst>
          </p:cNvPr>
          <p:cNvPicPr>
            <a:picLocks noChangeAspect="1"/>
          </p:cNvPicPr>
          <p:nvPr/>
        </p:nvPicPr>
        <p:blipFill>
          <a:blip r:embed="rId3"/>
          <a:stretch>
            <a:fillRect/>
          </a:stretch>
        </p:blipFill>
        <p:spPr>
          <a:xfrm>
            <a:off x="5863431" y="3932821"/>
            <a:ext cx="1037217" cy="567740"/>
          </a:xfrm>
          <a:prstGeom prst="rect">
            <a:avLst/>
          </a:prstGeom>
        </p:spPr>
      </p:pic>
    </p:spTree>
    <p:extLst>
      <p:ext uri="{BB962C8B-B14F-4D97-AF65-F5344CB8AC3E}">
        <p14:creationId xmlns:p14="http://schemas.microsoft.com/office/powerpoint/2010/main" val="282206628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47477" y="1071562"/>
            <a:ext cx="9784307" cy="4013638"/>
          </a:xfrm>
          <a:prstGeom prst="rect">
            <a:avLst/>
          </a:prstGeom>
        </p:spPr>
        <p:txBody>
          <a:bodyPr vert="horz" wrap="square" lIns="0" tIns="10897" rIns="0" bIns="0" rtlCol="0">
            <a:spAutoFit/>
          </a:bodyPr>
          <a:lstStyle/>
          <a:p>
            <a:pPr marL="11471" algn="l">
              <a:spcBef>
                <a:spcPts val="86"/>
              </a:spcBef>
            </a:pPr>
            <a:r>
              <a:rPr lang="en-US" sz="2890" b="1" spc="-27" dirty="0">
                <a:solidFill>
                  <a:srgbClr val="FFFF00"/>
                </a:solidFill>
              </a:rPr>
              <a:t>Reaction Intermediate</a:t>
            </a:r>
            <a:br>
              <a:rPr lang="en-US" sz="2890" b="1" spc="-27" dirty="0"/>
            </a:br>
            <a:br>
              <a:rPr lang="en-US" sz="2890" b="1" spc="-27" dirty="0"/>
            </a:br>
            <a:r>
              <a:rPr lang="en-US" sz="2890" spc="-27" dirty="0"/>
              <a:t>	1. 	Carbocation</a:t>
            </a:r>
            <a:br>
              <a:rPr lang="en-US" sz="2890" spc="-27" dirty="0"/>
            </a:br>
            <a:br>
              <a:rPr lang="en-US" sz="2890" spc="-27" dirty="0"/>
            </a:br>
            <a:br>
              <a:rPr lang="en-US" sz="2890" spc="-27" dirty="0"/>
            </a:br>
            <a:br>
              <a:rPr lang="en-US" sz="2890" spc="-27" dirty="0"/>
            </a:br>
            <a:br>
              <a:rPr lang="en-US" sz="2890" spc="-27" dirty="0"/>
            </a:br>
            <a:br>
              <a:rPr lang="en-US" sz="2890" spc="-27" dirty="0"/>
            </a:br>
            <a:r>
              <a:rPr lang="en-US" sz="2890" spc="-27" dirty="0"/>
              <a:t>	2. 	Carbanion</a:t>
            </a:r>
            <a:endParaRPr sz="3252" spc="-5" dirty="0"/>
          </a:p>
        </p:txBody>
      </p:sp>
    </p:spTree>
    <p:extLst>
      <p:ext uri="{BB962C8B-B14F-4D97-AF65-F5344CB8AC3E}">
        <p14:creationId xmlns:p14="http://schemas.microsoft.com/office/powerpoint/2010/main" val="261074473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91431" y="1223962"/>
            <a:ext cx="9784307" cy="3124163"/>
          </a:xfrm>
          <a:prstGeom prst="rect">
            <a:avLst/>
          </a:prstGeom>
        </p:spPr>
        <p:txBody>
          <a:bodyPr vert="horz" wrap="square" lIns="0" tIns="10897" rIns="0" bIns="0" rtlCol="0">
            <a:spAutoFit/>
          </a:bodyPr>
          <a:lstStyle/>
          <a:p>
            <a:pPr marL="11471" algn="l">
              <a:spcBef>
                <a:spcPts val="86"/>
              </a:spcBef>
            </a:pPr>
            <a:r>
              <a:rPr lang="en-US" sz="2890" spc="-27" dirty="0"/>
              <a:t>	3. 	Free Radical</a:t>
            </a:r>
            <a:br>
              <a:rPr lang="en-US" sz="2890" spc="-27" dirty="0"/>
            </a:br>
            <a:br>
              <a:rPr lang="en-US" sz="2890" spc="-27" dirty="0"/>
            </a:br>
            <a:br>
              <a:rPr lang="en-US" sz="2890" spc="-27" dirty="0"/>
            </a:br>
            <a:br>
              <a:rPr lang="en-US" sz="2890" spc="-27" dirty="0"/>
            </a:br>
            <a:br>
              <a:rPr lang="en-US" sz="2890" spc="-27" dirty="0"/>
            </a:br>
            <a:br>
              <a:rPr lang="en-US" sz="2890" spc="-27" dirty="0"/>
            </a:br>
            <a:r>
              <a:rPr lang="en-US" sz="2890" spc="-27" dirty="0"/>
              <a:t>	4. 	Carbene</a:t>
            </a:r>
            <a:endParaRPr sz="3252" spc="-5" dirty="0"/>
          </a:p>
        </p:txBody>
      </p:sp>
    </p:spTree>
    <p:extLst>
      <p:ext uri="{BB962C8B-B14F-4D97-AF65-F5344CB8AC3E}">
        <p14:creationId xmlns:p14="http://schemas.microsoft.com/office/powerpoint/2010/main" val="200186676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29531" y="1223962"/>
            <a:ext cx="9220200" cy="2953668"/>
          </a:xfrm>
          <a:prstGeom prst="rect">
            <a:avLst/>
          </a:prstGeom>
        </p:spPr>
        <p:txBody>
          <a:bodyPr vert="horz" wrap="square" lIns="0" tIns="10897" rIns="0" bIns="0" rtlCol="0">
            <a:spAutoFit/>
          </a:bodyPr>
          <a:lstStyle/>
          <a:p>
            <a:pPr marL="11471" algn="l">
              <a:spcBef>
                <a:spcPts val="86"/>
              </a:spcBef>
            </a:pPr>
            <a:r>
              <a:rPr lang="en-US" sz="2400" b="1" u="sng" spc="-27" dirty="0">
                <a:solidFill>
                  <a:srgbClr val="FFFF00"/>
                </a:solidFill>
              </a:rPr>
              <a:t>ELECTRON DISPLACEMENT EFFECTS IN COVALENT BONDS</a:t>
            </a:r>
            <a:br>
              <a:rPr lang="en-US" sz="2890" b="1" u="sng" spc="-27" dirty="0"/>
            </a:br>
            <a:br>
              <a:rPr lang="en-US" sz="2890" b="1" u="sng" spc="-27" dirty="0"/>
            </a:br>
            <a:br>
              <a:rPr lang="en-US" sz="2400" b="1" u="sng" spc="-27" dirty="0"/>
            </a:br>
            <a:r>
              <a:rPr lang="en-US" sz="2400" b="1" spc="-27" dirty="0">
                <a:solidFill>
                  <a:srgbClr val="92D050"/>
                </a:solidFill>
              </a:rPr>
              <a:t>1. INDUCTIVE EFFECT</a:t>
            </a:r>
            <a:br>
              <a:rPr lang="en-US" sz="2400" b="1" spc="-27" dirty="0"/>
            </a:br>
            <a:br>
              <a:rPr lang="en-US" sz="2890" b="1" spc="-27" dirty="0"/>
            </a:br>
            <a:br>
              <a:rPr lang="en-US" sz="2890" b="1" spc="-27" dirty="0"/>
            </a:br>
            <a:endParaRPr sz="3252" spc="-5" dirty="0"/>
          </a:p>
        </p:txBody>
      </p:sp>
    </p:spTree>
    <p:extLst>
      <p:ext uri="{BB962C8B-B14F-4D97-AF65-F5344CB8AC3E}">
        <p14:creationId xmlns:p14="http://schemas.microsoft.com/office/powerpoint/2010/main" val="58337117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39031" y="1030545"/>
            <a:ext cx="10134600" cy="4013638"/>
          </a:xfrm>
          <a:prstGeom prst="rect">
            <a:avLst/>
          </a:prstGeom>
        </p:spPr>
        <p:txBody>
          <a:bodyPr vert="horz" wrap="square" lIns="0" tIns="10897" rIns="0" bIns="0" rtlCol="0">
            <a:spAutoFit/>
          </a:bodyPr>
          <a:lstStyle/>
          <a:p>
            <a:pPr marL="11471" algn="l">
              <a:spcBef>
                <a:spcPts val="86"/>
              </a:spcBef>
            </a:pPr>
            <a:r>
              <a:rPr lang="en-US" sz="2890" spc="-27" dirty="0">
                <a:solidFill>
                  <a:srgbClr val="92D050"/>
                </a:solidFill>
              </a:rPr>
              <a:t>2. Resonance Effect </a:t>
            </a:r>
            <a:br>
              <a:rPr lang="en-US" sz="2890" spc="-27" dirty="0"/>
            </a:br>
            <a:br>
              <a:rPr lang="en-US" sz="2890" spc="-27" dirty="0"/>
            </a:br>
            <a:r>
              <a:rPr lang="en-US" sz="2890" spc="-27" dirty="0"/>
              <a:t>	* In some cases, a number of structures are needed to 	  	explain all the properties a compound</a:t>
            </a:r>
            <a:br>
              <a:rPr lang="en-US" sz="2890" spc="-27" dirty="0"/>
            </a:br>
            <a:br>
              <a:rPr lang="en-US" sz="2890" spc="-27" dirty="0"/>
            </a:br>
            <a:r>
              <a:rPr lang="en-US" sz="2890" spc="-27" dirty="0"/>
              <a:t>	* These structures are called as Resonance Structures</a:t>
            </a:r>
            <a:br>
              <a:rPr lang="en-US" sz="2890" spc="-27" dirty="0"/>
            </a:br>
            <a:br>
              <a:rPr lang="en-US" sz="2890" spc="-27" dirty="0"/>
            </a:br>
            <a:r>
              <a:rPr lang="en-US" sz="2890" spc="-27" dirty="0"/>
              <a:t>	* The actual structure is call resonance hybrid. </a:t>
            </a:r>
            <a:br>
              <a:rPr lang="en-US" sz="2890" spc="-27" dirty="0"/>
            </a:br>
            <a:r>
              <a:rPr lang="en-US" sz="2890" spc="-27" dirty="0"/>
              <a:t>	   </a:t>
            </a:r>
            <a:r>
              <a:rPr lang="en-US" sz="2890" spc="-27" dirty="0" err="1"/>
              <a:t>Eg.</a:t>
            </a:r>
            <a:r>
              <a:rPr lang="en-US" sz="2890" spc="-27" dirty="0"/>
              <a:t> O</a:t>
            </a:r>
            <a:r>
              <a:rPr lang="en-US" sz="2890" spc="-27" baseline="-25000" dirty="0"/>
              <a:t>3</a:t>
            </a:r>
            <a:r>
              <a:rPr lang="en-US" sz="2890" spc="-27" dirty="0"/>
              <a:t> </a:t>
            </a:r>
            <a:endParaRPr sz="3252" spc="-5" dirty="0"/>
          </a:p>
        </p:txBody>
      </p:sp>
    </p:spTree>
    <p:extLst>
      <p:ext uri="{BB962C8B-B14F-4D97-AF65-F5344CB8AC3E}">
        <p14:creationId xmlns:p14="http://schemas.microsoft.com/office/powerpoint/2010/main" val="117590256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16022" y="479071"/>
            <a:ext cx="9784307" cy="956199"/>
          </a:xfrm>
          <a:prstGeom prst="rect">
            <a:avLst/>
          </a:prstGeom>
        </p:spPr>
        <p:txBody>
          <a:bodyPr vert="horz" wrap="square" lIns="0" tIns="10897" rIns="0" bIns="0" rtlCol="0">
            <a:spAutoFit/>
          </a:bodyPr>
          <a:lstStyle/>
          <a:p>
            <a:pPr marL="11471" algn="l">
              <a:spcBef>
                <a:spcPts val="86"/>
              </a:spcBef>
            </a:pPr>
            <a:r>
              <a:rPr lang="en-US" sz="2890" spc="-27" dirty="0">
                <a:solidFill>
                  <a:srgbClr val="92D050"/>
                </a:solidFill>
              </a:rPr>
              <a:t>3. Hyper Conjugation Effect</a:t>
            </a:r>
            <a:br>
              <a:rPr lang="en-US" sz="2890" spc="-27" dirty="0"/>
            </a:br>
            <a:endParaRPr sz="3252" spc="-5" dirty="0"/>
          </a:p>
        </p:txBody>
      </p:sp>
    </p:spTree>
    <p:extLst>
      <p:ext uri="{BB962C8B-B14F-4D97-AF65-F5344CB8AC3E}">
        <p14:creationId xmlns:p14="http://schemas.microsoft.com/office/powerpoint/2010/main" val="351327090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16022" y="479070"/>
            <a:ext cx="3709209" cy="455741"/>
          </a:xfrm>
          <a:prstGeom prst="rect">
            <a:avLst/>
          </a:prstGeom>
        </p:spPr>
        <p:txBody>
          <a:bodyPr vert="horz" wrap="square" lIns="0" tIns="10897" rIns="0" bIns="0" rtlCol="0">
            <a:spAutoFit/>
          </a:bodyPr>
          <a:lstStyle/>
          <a:p>
            <a:pPr marL="11471" algn="l">
              <a:spcBef>
                <a:spcPts val="86"/>
              </a:spcBef>
            </a:pPr>
            <a:r>
              <a:rPr lang="en-US" sz="2890" spc="-27" dirty="0">
                <a:solidFill>
                  <a:srgbClr val="92D050"/>
                </a:solidFill>
              </a:rPr>
              <a:t>4. </a:t>
            </a:r>
            <a:r>
              <a:rPr lang="en-US" sz="2890" spc="-27" dirty="0" err="1">
                <a:solidFill>
                  <a:srgbClr val="92D050"/>
                </a:solidFill>
              </a:rPr>
              <a:t>Electromeric</a:t>
            </a:r>
            <a:r>
              <a:rPr lang="en-US" sz="2890" spc="-27" dirty="0">
                <a:solidFill>
                  <a:srgbClr val="92D050"/>
                </a:solidFill>
              </a:rPr>
              <a:t> Effect</a:t>
            </a:r>
            <a:endParaRPr sz="3252" spc="-5" dirty="0"/>
          </a:p>
        </p:txBody>
      </p:sp>
    </p:spTree>
    <p:extLst>
      <p:ext uri="{BB962C8B-B14F-4D97-AF65-F5344CB8AC3E}">
        <p14:creationId xmlns:p14="http://schemas.microsoft.com/office/powerpoint/2010/main" val="149568559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95B2DE70-0489-F0BB-0B81-E10C1F708E99}"/>
              </a:ext>
            </a:extLst>
          </p:cNvPr>
          <p:cNvSpPr txBox="1"/>
          <p:nvPr/>
        </p:nvSpPr>
        <p:spPr>
          <a:xfrm>
            <a:off x="1024731" y="408719"/>
            <a:ext cx="9829800" cy="2461058"/>
          </a:xfrm>
          <a:prstGeom prst="rect">
            <a:avLst/>
          </a:prstGeom>
          <a:noFill/>
        </p:spPr>
        <p:txBody>
          <a:bodyPr wrap="square">
            <a:spAutoFit/>
          </a:bodyPr>
          <a:lstStyle/>
          <a:p>
            <a:pPr marR="0" lvl="0">
              <a:lnSpc>
                <a:spcPct val="107000"/>
              </a:lnSpc>
              <a:spcBef>
                <a:spcPts val="0"/>
              </a:spcBef>
              <a:spcAft>
                <a:spcPts val="800"/>
              </a:spcAft>
            </a:pPr>
            <a:r>
              <a:rPr lang="en-US" sz="2400" kern="100" dirty="0">
                <a:solidFill>
                  <a:srgbClr val="FFFF00"/>
                </a:solidFill>
                <a:latin typeface="Tahoma" panose="020B0604030504040204" pitchFamily="34" charset="0"/>
                <a:ea typeface="Calibri" panose="020F0502020204030204" pitchFamily="34" charset="0"/>
                <a:cs typeface="Times New Roman" panose="02020603050405020304" pitchFamily="18" charset="0"/>
              </a:rPr>
              <a:t>44. </a:t>
            </a:r>
            <a:r>
              <a:rPr lang="en-US"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The order of decreasing stability of the carbanions</a:t>
            </a:r>
          </a:p>
          <a:p>
            <a:pPr marR="0" lvl="0">
              <a:lnSpc>
                <a:spcPct val="107000"/>
              </a:lnSpc>
              <a:spcBef>
                <a:spcPts val="0"/>
              </a:spcBef>
              <a:spcAft>
                <a:spcPts val="80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a:t>
            </a:r>
          </a:p>
          <a:p>
            <a:pPr marR="0" lvl="0">
              <a:lnSpc>
                <a:spcPct val="107000"/>
              </a:lnSpc>
              <a:spcBef>
                <a:spcPts val="0"/>
              </a:spcBef>
              <a:spcAft>
                <a:spcPts val="800"/>
              </a:spcAft>
            </a:pPr>
            <a:endParaRPr lang="en-US"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1. I &gt; II&gt;III&gt;IV						2. IV&gt;III&gt;II&gt;I	         </a:t>
            </a:r>
          </a:p>
          <a:p>
            <a:pPr>
              <a:lnSpc>
                <a:spcPct val="107000"/>
              </a:lnSpc>
              <a:spcAft>
                <a:spcPts val="800"/>
              </a:spcAft>
            </a:pPr>
            <a:r>
              <a:rPr lang="en-IN" sz="24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3. IV&gt;I&gt;II&gt;III						4. I&gt;II&gt;IV&gt;III</a:t>
            </a:r>
          </a:p>
        </p:txBody>
      </p:sp>
      <p:graphicFrame>
        <p:nvGraphicFramePr>
          <p:cNvPr id="30" name="Object 29">
            <a:extLst>
              <a:ext uri="{FF2B5EF4-FFF2-40B4-BE49-F238E27FC236}">
                <a16:creationId xmlns:a16="http://schemas.microsoft.com/office/drawing/2014/main" id="{8D967627-5A50-A817-0E3B-0898CB764F60}"/>
              </a:ext>
            </a:extLst>
          </p:cNvPr>
          <p:cNvGraphicFramePr>
            <a:graphicFrameLocks noChangeAspect="1"/>
          </p:cNvGraphicFramePr>
          <p:nvPr>
            <p:extLst>
              <p:ext uri="{D42A27DB-BD31-4B8C-83A1-F6EECF244321}">
                <p14:modId xmlns:p14="http://schemas.microsoft.com/office/powerpoint/2010/main" val="4096771479"/>
              </p:ext>
            </p:extLst>
          </p:nvPr>
        </p:nvGraphicFramePr>
        <p:xfrm>
          <a:off x="1945155" y="630336"/>
          <a:ext cx="1632743" cy="1008912"/>
        </p:xfrm>
        <a:graphic>
          <a:graphicData uri="http://schemas.openxmlformats.org/presentationml/2006/ole">
            <mc:AlternateContent xmlns:mc="http://schemas.openxmlformats.org/markup-compatibility/2006">
              <mc:Choice xmlns:v="urn:schemas-microsoft-com:vml" Requires="v">
                <p:oleObj name="Equation" r:id="rId3" imgW="673220" imgH="416693" progId="Equation.DSMT4">
                  <p:embed/>
                </p:oleObj>
              </mc:Choice>
              <mc:Fallback>
                <p:oleObj name="Equation" r:id="rId3" imgW="673220" imgH="416693" progId="Equation.DSMT4">
                  <p:embed/>
                  <p:pic>
                    <p:nvPicPr>
                      <p:cNvPr id="0" name=""/>
                      <p:cNvPicPr/>
                      <p:nvPr/>
                    </p:nvPicPr>
                    <p:blipFill>
                      <a:blip r:embed="rId4"/>
                      <a:stretch>
                        <a:fillRect/>
                      </a:stretch>
                    </p:blipFill>
                    <p:spPr>
                      <a:xfrm>
                        <a:off x="1945155" y="630336"/>
                        <a:ext cx="1632743" cy="1008912"/>
                      </a:xfrm>
                      <a:prstGeom prst="rect">
                        <a:avLst/>
                      </a:prstGeom>
                    </p:spPr>
                  </p:pic>
                </p:oleObj>
              </mc:Fallback>
            </mc:AlternateContent>
          </a:graphicData>
        </a:graphic>
      </p:graphicFrame>
      <p:graphicFrame>
        <p:nvGraphicFramePr>
          <p:cNvPr id="31" name="Object 30">
            <a:extLst>
              <a:ext uri="{FF2B5EF4-FFF2-40B4-BE49-F238E27FC236}">
                <a16:creationId xmlns:a16="http://schemas.microsoft.com/office/drawing/2014/main" id="{90E6395B-5DBB-07C4-9C90-C34D79DD2E95}"/>
              </a:ext>
            </a:extLst>
          </p:cNvPr>
          <p:cNvGraphicFramePr>
            <a:graphicFrameLocks noChangeAspect="1"/>
          </p:cNvGraphicFramePr>
          <p:nvPr>
            <p:extLst>
              <p:ext uri="{D42A27DB-BD31-4B8C-83A1-F6EECF244321}">
                <p14:modId xmlns:p14="http://schemas.microsoft.com/office/powerpoint/2010/main" val="2134674096"/>
              </p:ext>
            </p:extLst>
          </p:nvPr>
        </p:nvGraphicFramePr>
        <p:xfrm>
          <a:off x="3924260" y="772470"/>
          <a:ext cx="1588293" cy="898775"/>
        </p:xfrm>
        <a:graphic>
          <a:graphicData uri="http://schemas.openxmlformats.org/presentationml/2006/ole">
            <mc:AlternateContent xmlns:mc="http://schemas.openxmlformats.org/markup-compatibility/2006">
              <mc:Choice xmlns:v="urn:schemas-microsoft-com:vml" Requires="v">
                <p:oleObj name="Equation" r:id="rId5" imgW="734296" imgH="416693" progId="Equation.DSMT4">
                  <p:embed/>
                </p:oleObj>
              </mc:Choice>
              <mc:Fallback>
                <p:oleObj name="Equation" r:id="rId5" imgW="734296" imgH="416693" progId="Equation.DSMT4">
                  <p:embed/>
                  <p:pic>
                    <p:nvPicPr>
                      <p:cNvPr id="0" name=""/>
                      <p:cNvPicPr/>
                      <p:nvPr/>
                    </p:nvPicPr>
                    <p:blipFill>
                      <a:blip r:embed="rId6"/>
                      <a:stretch>
                        <a:fillRect/>
                      </a:stretch>
                    </p:blipFill>
                    <p:spPr>
                      <a:xfrm>
                        <a:off x="3924260" y="772470"/>
                        <a:ext cx="1588293" cy="898775"/>
                      </a:xfrm>
                      <a:prstGeom prst="rect">
                        <a:avLst/>
                      </a:prstGeom>
                    </p:spPr>
                  </p:pic>
                </p:oleObj>
              </mc:Fallback>
            </mc:AlternateContent>
          </a:graphicData>
        </a:graphic>
      </p:graphicFrame>
      <p:graphicFrame>
        <p:nvGraphicFramePr>
          <p:cNvPr id="32" name="Object 31">
            <a:extLst>
              <a:ext uri="{FF2B5EF4-FFF2-40B4-BE49-F238E27FC236}">
                <a16:creationId xmlns:a16="http://schemas.microsoft.com/office/drawing/2014/main" id="{633D06AD-C577-024B-CCBA-85F334918E17}"/>
              </a:ext>
            </a:extLst>
          </p:cNvPr>
          <p:cNvGraphicFramePr>
            <a:graphicFrameLocks noChangeAspect="1"/>
          </p:cNvGraphicFramePr>
          <p:nvPr>
            <p:extLst>
              <p:ext uri="{D42A27DB-BD31-4B8C-83A1-F6EECF244321}">
                <p14:modId xmlns:p14="http://schemas.microsoft.com/office/powerpoint/2010/main" val="1695717400"/>
              </p:ext>
            </p:extLst>
          </p:nvPr>
        </p:nvGraphicFramePr>
        <p:xfrm>
          <a:off x="5761021" y="739866"/>
          <a:ext cx="1788150" cy="963982"/>
        </p:xfrm>
        <a:graphic>
          <a:graphicData uri="http://schemas.openxmlformats.org/presentationml/2006/ole">
            <mc:AlternateContent xmlns:mc="http://schemas.openxmlformats.org/markup-compatibility/2006">
              <mc:Choice xmlns:v="urn:schemas-microsoft-com:vml" Requires="v">
                <p:oleObj name="Equation" r:id="rId7" imgW="771080" imgH="416693" progId="Equation.DSMT4">
                  <p:embed/>
                </p:oleObj>
              </mc:Choice>
              <mc:Fallback>
                <p:oleObj name="Equation" r:id="rId7" imgW="771080" imgH="416693" progId="Equation.DSMT4">
                  <p:embed/>
                  <p:pic>
                    <p:nvPicPr>
                      <p:cNvPr id="0" name=""/>
                      <p:cNvPicPr/>
                      <p:nvPr/>
                    </p:nvPicPr>
                    <p:blipFill>
                      <a:blip r:embed="rId8"/>
                      <a:stretch>
                        <a:fillRect/>
                      </a:stretch>
                    </p:blipFill>
                    <p:spPr>
                      <a:xfrm>
                        <a:off x="5761021" y="739866"/>
                        <a:ext cx="1788150" cy="963982"/>
                      </a:xfrm>
                      <a:prstGeom prst="rect">
                        <a:avLst/>
                      </a:prstGeom>
                    </p:spPr>
                  </p:pic>
                </p:oleObj>
              </mc:Fallback>
            </mc:AlternateContent>
          </a:graphicData>
        </a:graphic>
      </p:graphicFrame>
      <p:graphicFrame>
        <p:nvGraphicFramePr>
          <p:cNvPr id="33" name="Object 32">
            <a:extLst>
              <a:ext uri="{FF2B5EF4-FFF2-40B4-BE49-F238E27FC236}">
                <a16:creationId xmlns:a16="http://schemas.microsoft.com/office/drawing/2014/main" id="{89F188BC-0929-455B-0C57-C8AA39E92B4F}"/>
              </a:ext>
            </a:extLst>
          </p:cNvPr>
          <p:cNvGraphicFramePr>
            <a:graphicFrameLocks noChangeAspect="1"/>
          </p:cNvGraphicFramePr>
          <p:nvPr>
            <p:extLst>
              <p:ext uri="{D42A27DB-BD31-4B8C-83A1-F6EECF244321}">
                <p14:modId xmlns:p14="http://schemas.microsoft.com/office/powerpoint/2010/main" val="1745710126"/>
              </p:ext>
            </p:extLst>
          </p:nvPr>
        </p:nvGraphicFramePr>
        <p:xfrm>
          <a:off x="7750726" y="806050"/>
          <a:ext cx="2089138" cy="898775"/>
        </p:xfrm>
        <a:graphic>
          <a:graphicData uri="http://schemas.openxmlformats.org/presentationml/2006/ole">
            <mc:AlternateContent xmlns:mc="http://schemas.openxmlformats.org/markup-compatibility/2006">
              <mc:Choice xmlns:v="urn:schemas-microsoft-com:vml" Requires="v">
                <p:oleObj name="Equation" r:id="rId9" imgW="966800" imgH="416693" progId="Equation.DSMT4">
                  <p:embed/>
                </p:oleObj>
              </mc:Choice>
              <mc:Fallback>
                <p:oleObj name="Equation" r:id="rId9" imgW="966800" imgH="416693" progId="Equation.DSMT4">
                  <p:embed/>
                  <p:pic>
                    <p:nvPicPr>
                      <p:cNvPr id="0" name=""/>
                      <p:cNvPicPr/>
                      <p:nvPr/>
                    </p:nvPicPr>
                    <p:blipFill>
                      <a:blip r:embed="rId10"/>
                      <a:stretch>
                        <a:fillRect/>
                      </a:stretch>
                    </p:blipFill>
                    <p:spPr>
                      <a:xfrm>
                        <a:off x="7750726" y="806050"/>
                        <a:ext cx="2089138" cy="898775"/>
                      </a:xfrm>
                      <a:prstGeom prst="rect">
                        <a:avLst/>
                      </a:prstGeom>
                    </p:spPr>
                  </p:pic>
                </p:oleObj>
              </mc:Fallback>
            </mc:AlternateContent>
          </a:graphicData>
        </a:graphic>
      </p:graphicFrame>
      <p:sp>
        <p:nvSpPr>
          <p:cNvPr id="37" name="TextBox 36">
            <a:extLst>
              <a:ext uri="{FF2B5EF4-FFF2-40B4-BE49-F238E27FC236}">
                <a16:creationId xmlns:a16="http://schemas.microsoft.com/office/drawing/2014/main" id="{A41ABA6B-7F9E-0F94-9B68-49E50CE2E46D}"/>
              </a:ext>
            </a:extLst>
          </p:cNvPr>
          <p:cNvSpPr txBox="1"/>
          <p:nvPr/>
        </p:nvSpPr>
        <p:spPr>
          <a:xfrm>
            <a:off x="846121" y="3107078"/>
            <a:ext cx="8606631" cy="980461"/>
          </a:xfrm>
          <a:prstGeom prst="rect">
            <a:avLst/>
          </a:prstGeom>
          <a:noFill/>
        </p:spPr>
        <p:txBody>
          <a:bodyPr wrap="square">
            <a:spAutoFit/>
          </a:bodyPr>
          <a:lstStyle/>
          <a:p>
            <a:pPr marR="0" lvl="0">
              <a:lnSpc>
                <a:spcPct val="107000"/>
              </a:lnSpc>
              <a:spcBef>
                <a:spcPts val="0"/>
              </a:spcBef>
              <a:spcAft>
                <a:spcPts val="0"/>
              </a:spcAft>
            </a:pPr>
            <a:r>
              <a:rPr lang="en-US"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 45.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Which of the following show +1-effect:</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50000"/>
              </a:lnSpc>
              <a:spcBef>
                <a:spcPts val="0"/>
              </a:spcBef>
              <a:spcAft>
                <a:spcPts val="80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1. -OH	2. -OCH</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3. -CH</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3</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4. -CI</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1" name="TextBox 40">
            <a:extLst>
              <a:ext uri="{FF2B5EF4-FFF2-40B4-BE49-F238E27FC236}">
                <a16:creationId xmlns:a16="http://schemas.microsoft.com/office/drawing/2014/main" id="{DAFA00B5-F590-C96E-75B2-26468FBAB438}"/>
              </a:ext>
            </a:extLst>
          </p:cNvPr>
          <p:cNvSpPr txBox="1"/>
          <p:nvPr/>
        </p:nvSpPr>
        <p:spPr>
          <a:xfrm>
            <a:off x="910431" y="4562141"/>
            <a:ext cx="9829800" cy="1651734"/>
          </a:xfrm>
          <a:prstGeom prst="rect">
            <a:avLst/>
          </a:prstGeom>
          <a:noFill/>
        </p:spPr>
        <p:txBody>
          <a:bodyPr wrap="square">
            <a:spAutoFit/>
          </a:bodyPr>
          <a:lstStyle/>
          <a:p>
            <a:pPr marR="0" lvl="0" algn="just">
              <a:lnSpc>
                <a:spcPct val="107000"/>
              </a:lnSpc>
              <a:spcBef>
                <a:spcPts val="0"/>
              </a:spcBef>
              <a:spcAft>
                <a:spcPts val="0"/>
              </a:spcAft>
            </a:pPr>
            <a:r>
              <a:rPr lang="en-US" sz="2400" kern="100" dirty="0">
                <a:solidFill>
                  <a:srgbClr val="FFFF00"/>
                </a:solidFill>
                <a:latin typeface="Tahoma" panose="020B0604030504040204" pitchFamily="34" charset="0"/>
                <a:ea typeface="Calibri" panose="020F0502020204030204" pitchFamily="34" charset="0"/>
                <a:cs typeface="Times New Roman" panose="02020603050405020304" pitchFamily="18" charset="0"/>
              </a:rPr>
              <a:t>46. </a:t>
            </a:r>
            <a:r>
              <a:rPr lang="en-US"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Orbital interaction between the sigma bonds of a substituent     	group and a </a:t>
            </a:r>
            <a:r>
              <a:rPr lang="en-US" sz="2400" kern="100" dirty="0" err="1">
                <a:solidFill>
                  <a:schemeClr val="bg1"/>
                </a:solidFill>
                <a:effectLst/>
                <a:latin typeface="Tahoma" panose="020B0604030504040204" pitchFamily="34" charset="0"/>
                <a:ea typeface="Calibri" panose="020F0502020204030204" pitchFamily="34" charset="0"/>
                <a:cs typeface="Times New Roman" panose="02020603050405020304" pitchFamily="18" charset="0"/>
              </a:rPr>
              <a:t>neighbouring</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p-orbital is known as </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07000"/>
              </a:lnSpc>
              <a:spcBef>
                <a:spcPts val="0"/>
              </a:spcBef>
              <a:spcAft>
                <a:spcPts val="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1. Hyperconjugation		2. Inductive effect 	</a:t>
            </a:r>
          </a:p>
          <a:p>
            <a:pPr marL="228600" marR="0">
              <a:lnSpc>
                <a:spcPct val="107000"/>
              </a:lnSpc>
              <a:spcBef>
                <a:spcPts val="0"/>
              </a:spcBef>
              <a:spcAft>
                <a:spcPts val="0"/>
              </a:spcAft>
            </a:pP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3. Steric effect	</a:t>
            </a:r>
            <a:r>
              <a:rPr lang="en-US"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4. Dipole-dipole interactions  </a:t>
            </a:r>
            <a:endParaRPr lang="en-IN"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7051926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9E54F7B-3761-C797-4ED6-FECD98BD8C39}"/>
              </a:ext>
            </a:extLst>
          </p:cNvPr>
          <p:cNvSpPr txBox="1"/>
          <p:nvPr/>
        </p:nvSpPr>
        <p:spPr>
          <a:xfrm>
            <a:off x="1367631" y="559137"/>
            <a:ext cx="7543800" cy="466218"/>
          </a:xfrm>
          <a:prstGeom prst="rect">
            <a:avLst/>
          </a:prstGeom>
          <a:noFill/>
        </p:spPr>
        <p:txBody>
          <a:bodyPr wrap="square">
            <a:spAutoFit/>
          </a:bodyPr>
          <a:lstStyle/>
          <a:p>
            <a:pPr marR="0" lvl="0">
              <a:lnSpc>
                <a:spcPct val="107000"/>
              </a:lnSpc>
              <a:spcBef>
                <a:spcPts val="0"/>
              </a:spcBef>
              <a:spcAft>
                <a:spcPts val="800"/>
              </a:spcAft>
            </a:pPr>
            <a:r>
              <a:rPr lang="en-US" sz="2400" kern="100" dirty="0">
                <a:solidFill>
                  <a:srgbClr val="FFFF00"/>
                </a:solidFill>
                <a:latin typeface="Tahoma" panose="020B0604030504040204" pitchFamily="34" charset="0"/>
                <a:ea typeface="Calibri" panose="020F0502020204030204" pitchFamily="34" charset="0"/>
                <a:cs typeface="Times New Roman" panose="02020603050405020304" pitchFamily="18" charset="0"/>
              </a:rPr>
              <a:t>47. </a:t>
            </a:r>
            <a:r>
              <a:rPr lang="en-US"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Which one is most stable free radical: </a:t>
            </a:r>
            <a:endParaRPr lang="en-IN" sz="3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a:extLst>
              <a:ext uri="{FF2B5EF4-FFF2-40B4-BE49-F238E27FC236}">
                <a16:creationId xmlns:a16="http://schemas.microsoft.com/office/drawing/2014/main" id="{7273061D-CFCC-01E9-A83A-D1B469A2B2C0}"/>
              </a:ext>
            </a:extLst>
          </p:cNvPr>
          <p:cNvPicPr>
            <a:picLocks noChangeAspect="1"/>
          </p:cNvPicPr>
          <p:nvPr/>
        </p:nvPicPr>
        <p:blipFill rotWithShape="1">
          <a:blip r:embed="rId3"/>
          <a:srcRect b="42422"/>
          <a:stretch/>
        </p:blipFill>
        <p:spPr>
          <a:xfrm>
            <a:off x="2129631" y="1025355"/>
            <a:ext cx="4191000" cy="1494007"/>
          </a:xfrm>
          <a:prstGeom prst="rect">
            <a:avLst/>
          </a:prstGeom>
        </p:spPr>
      </p:pic>
      <p:sp>
        <p:nvSpPr>
          <p:cNvPr id="11" name="TextBox 10">
            <a:extLst>
              <a:ext uri="{FF2B5EF4-FFF2-40B4-BE49-F238E27FC236}">
                <a16:creationId xmlns:a16="http://schemas.microsoft.com/office/drawing/2014/main" id="{204A11C4-6F1B-37E8-70D0-864CBE0D97B3}"/>
              </a:ext>
            </a:extLst>
          </p:cNvPr>
          <p:cNvSpPr txBox="1"/>
          <p:nvPr/>
        </p:nvSpPr>
        <p:spPr>
          <a:xfrm>
            <a:off x="1353661" y="2824162"/>
            <a:ext cx="9767570" cy="466218"/>
          </a:xfrm>
          <a:prstGeom prst="rect">
            <a:avLst/>
          </a:prstGeom>
          <a:noFill/>
        </p:spPr>
        <p:txBody>
          <a:bodyPr wrap="square">
            <a:spAutoFit/>
          </a:bodyPr>
          <a:lstStyle/>
          <a:p>
            <a:pPr marR="0" lvl="0">
              <a:lnSpc>
                <a:spcPct val="107000"/>
              </a:lnSpc>
              <a:spcBef>
                <a:spcPts val="0"/>
              </a:spcBef>
              <a:spcAft>
                <a:spcPts val="800"/>
              </a:spcAft>
            </a:pPr>
            <a:r>
              <a:rPr lang="en-US" sz="2400" kern="100" dirty="0">
                <a:solidFill>
                  <a:srgbClr val="FFFF00"/>
                </a:solidFill>
                <a:latin typeface="Tahoma" panose="020B0604030504040204" pitchFamily="34" charset="0"/>
                <a:ea typeface="Calibri" panose="020F0502020204030204" pitchFamily="34" charset="0"/>
                <a:cs typeface="Times New Roman" panose="02020603050405020304" pitchFamily="18" charset="0"/>
              </a:rPr>
              <a:t>48. </a:t>
            </a:r>
            <a:r>
              <a:rPr lang="en-US"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Which of the following is not a pair of resonance structures :</a:t>
            </a:r>
            <a:endParaRPr lang="en-IN" sz="3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2" name="Picture 11">
            <a:extLst>
              <a:ext uri="{FF2B5EF4-FFF2-40B4-BE49-F238E27FC236}">
                <a16:creationId xmlns:a16="http://schemas.microsoft.com/office/drawing/2014/main" id="{FADDAF3D-9D66-3599-E0C7-2964E77F9794}"/>
              </a:ext>
            </a:extLst>
          </p:cNvPr>
          <p:cNvPicPr>
            <a:picLocks noChangeAspect="1"/>
          </p:cNvPicPr>
          <p:nvPr/>
        </p:nvPicPr>
        <p:blipFill>
          <a:blip r:embed="rId4"/>
          <a:stretch>
            <a:fillRect/>
          </a:stretch>
        </p:blipFill>
        <p:spPr>
          <a:xfrm>
            <a:off x="2129631" y="3385832"/>
            <a:ext cx="4953000" cy="3248330"/>
          </a:xfrm>
          <a:prstGeom prst="rect">
            <a:avLst/>
          </a:prstGeom>
        </p:spPr>
      </p:pic>
      <p:pic>
        <p:nvPicPr>
          <p:cNvPr id="2" name="Picture 1">
            <a:extLst>
              <a:ext uri="{FF2B5EF4-FFF2-40B4-BE49-F238E27FC236}">
                <a16:creationId xmlns:a16="http://schemas.microsoft.com/office/drawing/2014/main" id="{B230E034-F8BB-6D30-2C2A-679441EFB54B}"/>
              </a:ext>
            </a:extLst>
          </p:cNvPr>
          <p:cNvPicPr>
            <a:picLocks noChangeAspect="1"/>
          </p:cNvPicPr>
          <p:nvPr/>
        </p:nvPicPr>
        <p:blipFill rotWithShape="1">
          <a:blip r:embed="rId3"/>
          <a:srcRect t="64955"/>
          <a:stretch/>
        </p:blipFill>
        <p:spPr>
          <a:xfrm>
            <a:off x="6396831" y="1452562"/>
            <a:ext cx="4495800" cy="1061718"/>
          </a:xfrm>
          <a:prstGeom prst="rect">
            <a:avLst/>
          </a:prstGeom>
        </p:spPr>
      </p:pic>
    </p:spTree>
    <p:extLst>
      <p:ext uri="{BB962C8B-B14F-4D97-AF65-F5344CB8AC3E}">
        <p14:creationId xmlns:p14="http://schemas.microsoft.com/office/powerpoint/2010/main" val="249832122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35E0C4F-7C9F-BA69-8793-C3E3CEE034BB}"/>
              </a:ext>
            </a:extLst>
          </p:cNvPr>
          <p:cNvSpPr txBox="1"/>
          <p:nvPr/>
        </p:nvSpPr>
        <p:spPr>
          <a:xfrm>
            <a:off x="1291431" y="701679"/>
            <a:ext cx="8301831" cy="466218"/>
          </a:xfrm>
          <a:prstGeom prst="rect">
            <a:avLst/>
          </a:prstGeom>
          <a:noFill/>
        </p:spPr>
        <p:txBody>
          <a:bodyPr wrap="square">
            <a:spAutoFit/>
          </a:bodyPr>
          <a:lstStyle/>
          <a:p>
            <a:pPr marR="0" lvl="0">
              <a:lnSpc>
                <a:spcPct val="107000"/>
              </a:lnSpc>
              <a:spcBef>
                <a:spcPts val="0"/>
              </a:spcBef>
              <a:spcAft>
                <a:spcPts val="800"/>
              </a:spcAft>
            </a:pPr>
            <a:r>
              <a:rPr lang="en-IN" sz="2400" kern="100" dirty="0">
                <a:solidFill>
                  <a:srgbClr val="FFFF00"/>
                </a:solidFill>
                <a:latin typeface="Tahoma" panose="020B0604030504040204" pitchFamily="34" charset="0"/>
                <a:ea typeface="Calibri" panose="020F0502020204030204" pitchFamily="34" charset="0"/>
                <a:cs typeface="Times New Roman" panose="02020603050405020304" pitchFamily="18" charset="0"/>
              </a:rPr>
              <a:t>49. </a:t>
            </a:r>
            <a:r>
              <a:rPr lang="en-IN"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 </a:t>
            </a:r>
            <a:r>
              <a:rPr lang="en-IN"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The most stable resonating structure of aniline is </a:t>
            </a:r>
            <a:endParaRPr lang="en-IN" sz="3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a:extLst>
              <a:ext uri="{FF2B5EF4-FFF2-40B4-BE49-F238E27FC236}">
                <a16:creationId xmlns:a16="http://schemas.microsoft.com/office/drawing/2014/main" id="{337A66A6-BA25-9C2E-A2A0-808E8D06703F}"/>
              </a:ext>
            </a:extLst>
          </p:cNvPr>
          <p:cNvPicPr>
            <a:picLocks noChangeAspect="1"/>
          </p:cNvPicPr>
          <p:nvPr/>
        </p:nvPicPr>
        <p:blipFill>
          <a:blip r:embed="rId3"/>
          <a:stretch>
            <a:fillRect/>
          </a:stretch>
        </p:blipFill>
        <p:spPr>
          <a:xfrm>
            <a:off x="2020909" y="1177439"/>
            <a:ext cx="6890522" cy="1856409"/>
          </a:xfrm>
          <a:prstGeom prst="rect">
            <a:avLst/>
          </a:prstGeom>
        </p:spPr>
      </p:pic>
      <p:sp>
        <p:nvSpPr>
          <p:cNvPr id="11" name="TextBox 10">
            <a:extLst>
              <a:ext uri="{FF2B5EF4-FFF2-40B4-BE49-F238E27FC236}">
                <a16:creationId xmlns:a16="http://schemas.microsoft.com/office/drawing/2014/main" id="{4E96D92B-6D68-4FC5-4A0E-8C17D0C83CDC}"/>
              </a:ext>
            </a:extLst>
          </p:cNvPr>
          <p:cNvSpPr txBox="1"/>
          <p:nvPr/>
        </p:nvSpPr>
        <p:spPr>
          <a:xfrm>
            <a:off x="1269069" y="3225911"/>
            <a:ext cx="7920831" cy="466218"/>
          </a:xfrm>
          <a:prstGeom prst="rect">
            <a:avLst/>
          </a:prstGeom>
          <a:noFill/>
        </p:spPr>
        <p:txBody>
          <a:bodyPr wrap="square">
            <a:spAutoFit/>
          </a:bodyPr>
          <a:lstStyle/>
          <a:p>
            <a:pPr marR="0" lvl="0">
              <a:lnSpc>
                <a:spcPct val="107000"/>
              </a:lnSpc>
              <a:spcBef>
                <a:spcPts val="0"/>
              </a:spcBef>
              <a:spcAft>
                <a:spcPts val="800"/>
              </a:spcAft>
            </a:pPr>
            <a:r>
              <a:rPr lang="en-US" sz="2400" kern="100" dirty="0">
                <a:solidFill>
                  <a:srgbClr val="FFFF00"/>
                </a:solidFill>
                <a:latin typeface="Tahoma" panose="020B0604030504040204" pitchFamily="34" charset="0"/>
                <a:ea typeface="Calibri" panose="020F0502020204030204" pitchFamily="34" charset="0"/>
                <a:cs typeface="Times New Roman" panose="02020603050405020304" pitchFamily="18" charset="0"/>
              </a:rPr>
              <a:t>50</a:t>
            </a:r>
            <a:r>
              <a:rPr lang="en-US"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 </a:t>
            </a:r>
            <a:r>
              <a:rPr lang="en-US" sz="2400"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W</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hich of he following has the highest </a:t>
            </a:r>
            <a:r>
              <a:rPr lang="en-US" sz="2400" kern="100" dirty="0" err="1">
                <a:solidFill>
                  <a:schemeClr val="bg1"/>
                </a:solidFill>
                <a:effectLst/>
                <a:latin typeface="Tahoma" panose="020B0604030504040204" pitchFamily="34" charset="0"/>
                <a:ea typeface="Calibri" panose="020F0502020204030204" pitchFamily="34" charset="0"/>
                <a:cs typeface="Times New Roman" panose="02020603050405020304" pitchFamily="18" charset="0"/>
              </a:rPr>
              <a:t>pK</a:t>
            </a:r>
            <a:r>
              <a:rPr lang="en-US" sz="2400" kern="100" baseline="-25000" dirty="0" err="1">
                <a:solidFill>
                  <a:schemeClr val="bg1"/>
                </a:solidFill>
                <a:effectLst/>
                <a:latin typeface="Tahoma" panose="020B0604030504040204" pitchFamily="34" charset="0"/>
                <a:ea typeface="Calibri" panose="020F0502020204030204" pitchFamily="34" charset="0"/>
                <a:cs typeface="Times New Roman" panose="02020603050405020304" pitchFamily="18" charset="0"/>
              </a:rPr>
              <a:t>a</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value?</a:t>
            </a:r>
            <a:endParaRPr lang="en-IN" sz="3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2" name="Picture 11">
            <a:extLst>
              <a:ext uri="{FF2B5EF4-FFF2-40B4-BE49-F238E27FC236}">
                <a16:creationId xmlns:a16="http://schemas.microsoft.com/office/drawing/2014/main" id="{9F7E0D17-A9AB-520B-00BF-DBA642C28AC4}"/>
              </a:ext>
            </a:extLst>
          </p:cNvPr>
          <p:cNvPicPr>
            <a:picLocks noChangeAspect="1"/>
          </p:cNvPicPr>
          <p:nvPr/>
        </p:nvPicPr>
        <p:blipFill>
          <a:blip r:embed="rId4"/>
          <a:stretch>
            <a:fillRect/>
          </a:stretch>
        </p:blipFill>
        <p:spPr>
          <a:xfrm>
            <a:off x="1901031" y="3794013"/>
            <a:ext cx="5867400" cy="2763949"/>
          </a:xfrm>
          <a:prstGeom prst="rect">
            <a:avLst/>
          </a:prstGeom>
        </p:spPr>
      </p:pic>
    </p:spTree>
    <p:extLst>
      <p:ext uri="{BB962C8B-B14F-4D97-AF65-F5344CB8AC3E}">
        <p14:creationId xmlns:p14="http://schemas.microsoft.com/office/powerpoint/2010/main" val="96818343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4340702-FF4D-8EF7-CD45-B6A3054FF82E}"/>
              </a:ext>
            </a:extLst>
          </p:cNvPr>
          <p:cNvSpPr txBox="1"/>
          <p:nvPr/>
        </p:nvSpPr>
        <p:spPr>
          <a:xfrm>
            <a:off x="986631" y="950825"/>
            <a:ext cx="10134600" cy="466218"/>
          </a:xfrm>
          <a:prstGeom prst="rect">
            <a:avLst/>
          </a:prstGeom>
          <a:noFill/>
        </p:spPr>
        <p:txBody>
          <a:bodyPr wrap="square">
            <a:spAutoFit/>
          </a:bodyPr>
          <a:lstStyle/>
          <a:p>
            <a:pPr marR="0" lvl="0">
              <a:lnSpc>
                <a:spcPct val="107000"/>
              </a:lnSpc>
              <a:spcBef>
                <a:spcPts val="0"/>
              </a:spcBef>
              <a:spcAft>
                <a:spcPts val="800"/>
              </a:spcAft>
            </a:pPr>
            <a:r>
              <a:rPr lang="en-US" sz="2400" kern="100" dirty="0">
                <a:solidFill>
                  <a:srgbClr val="FFFF00"/>
                </a:solidFill>
                <a:latin typeface="Tahoma" panose="020B0604030504040204" pitchFamily="34" charset="0"/>
                <a:ea typeface="Calibri" panose="020F0502020204030204" pitchFamily="34" charset="0"/>
                <a:cs typeface="Times New Roman" panose="02020603050405020304" pitchFamily="18" charset="0"/>
              </a:rPr>
              <a:t>51</a:t>
            </a:r>
            <a:r>
              <a:rPr lang="en-US"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 </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The orbital picture of a singlet carbene (:CH</a:t>
            </a:r>
            <a:r>
              <a:rPr lang="en-US" sz="2400" kern="100" baseline="-250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2</a:t>
            </a:r>
            <a:r>
              <a:rPr lang="en-US" sz="24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 can be drawn as </a:t>
            </a:r>
            <a:endParaRPr lang="en-IN" sz="3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id="{14F56AA5-6A76-C9E2-5BF4-0A188729BF36}"/>
              </a:ext>
            </a:extLst>
          </p:cNvPr>
          <p:cNvPicPr>
            <a:picLocks noChangeAspect="1"/>
          </p:cNvPicPr>
          <p:nvPr/>
        </p:nvPicPr>
        <p:blipFill>
          <a:blip r:embed="rId3"/>
          <a:stretch>
            <a:fillRect/>
          </a:stretch>
        </p:blipFill>
        <p:spPr>
          <a:xfrm>
            <a:off x="1672431" y="1528762"/>
            <a:ext cx="5524500" cy="4464138"/>
          </a:xfrm>
          <a:prstGeom prst="rect">
            <a:avLst/>
          </a:prstGeom>
        </p:spPr>
      </p:pic>
    </p:spTree>
    <p:extLst>
      <p:ext uri="{BB962C8B-B14F-4D97-AF65-F5344CB8AC3E}">
        <p14:creationId xmlns:p14="http://schemas.microsoft.com/office/powerpoint/2010/main" val="82436667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67631" y="538162"/>
            <a:ext cx="9784307" cy="5347849"/>
          </a:xfrm>
          <a:prstGeom prst="rect">
            <a:avLst/>
          </a:prstGeom>
        </p:spPr>
        <p:txBody>
          <a:bodyPr vert="horz" wrap="square" lIns="0" tIns="10897" rIns="0" bIns="0" rtlCol="0">
            <a:spAutoFit/>
          </a:bodyPr>
          <a:lstStyle/>
          <a:p>
            <a:pPr marL="11471" algn="l">
              <a:spcBef>
                <a:spcPts val="86"/>
              </a:spcBef>
            </a:pPr>
            <a:r>
              <a:rPr lang="en-US" sz="2890" b="1" spc="-27" dirty="0">
                <a:solidFill>
                  <a:srgbClr val="92D050"/>
                </a:solidFill>
              </a:rPr>
              <a:t>NUCLEOPHILES </a:t>
            </a:r>
            <a:br>
              <a:rPr lang="en-US" sz="2890" b="1" spc="-27" dirty="0"/>
            </a:br>
            <a:r>
              <a:rPr lang="en-US" sz="2890" spc="-27" dirty="0"/>
              <a:t>	*	Nucleus loving species</a:t>
            </a:r>
            <a:br>
              <a:rPr lang="en-US" sz="2890" spc="-27" dirty="0"/>
            </a:br>
            <a:r>
              <a:rPr lang="en-US" sz="2890" spc="-27" dirty="0"/>
              <a:t>	*	-</a:t>
            </a:r>
            <a:r>
              <a:rPr lang="en-US" sz="2890" spc="-27" dirty="0" err="1"/>
              <a:t>vely</a:t>
            </a:r>
            <a:r>
              <a:rPr lang="en-US" sz="2890" spc="-27" dirty="0"/>
              <a:t> charged or neutral</a:t>
            </a:r>
            <a:br>
              <a:rPr lang="en-US" sz="2890" spc="-27" dirty="0"/>
            </a:br>
            <a:r>
              <a:rPr lang="en-US" sz="2890" spc="-27" dirty="0"/>
              <a:t>	*	Lewis base</a:t>
            </a:r>
            <a:br>
              <a:rPr lang="en-US" sz="2890" spc="-27" dirty="0"/>
            </a:br>
            <a:r>
              <a:rPr lang="en-US" sz="2890" spc="-27" dirty="0"/>
              <a:t>	</a:t>
            </a:r>
            <a:r>
              <a:rPr lang="en-US" sz="2890" spc="-27" dirty="0" err="1"/>
              <a:t>Eg.</a:t>
            </a:r>
            <a:r>
              <a:rPr lang="en-US" sz="2890" spc="-27" dirty="0"/>
              <a:t>  Cl</a:t>
            </a:r>
            <a:r>
              <a:rPr lang="en-US" sz="2890" spc="-27" baseline="30000" dirty="0"/>
              <a:t>-</a:t>
            </a:r>
            <a:r>
              <a:rPr lang="en-US" sz="2890" spc="-27" dirty="0"/>
              <a:t>, OH</a:t>
            </a:r>
            <a:r>
              <a:rPr lang="en-US" sz="2890" spc="-27" baseline="30000" dirty="0"/>
              <a:t>-</a:t>
            </a:r>
            <a:r>
              <a:rPr lang="en-US" sz="2890" spc="-27" dirty="0"/>
              <a:t>, H</a:t>
            </a:r>
            <a:r>
              <a:rPr lang="en-US" sz="2890" spc="-27" baseline="30000" dirty="0"/>
              <a:t>-</a:t>
            </a:r>
            <a:r>
              <a:rPr lang="en-US" sz="2890" spc="-27" dirty="0"/>
              <a:t>, H</a:t>
            </a:r>
            <a:r>
              <a:rPr lang="en-US" sz="2890" spc="-27" baseline="-25000" dirty="0"/>
              <a:t>2</a:t>
            </a:r>
            <a:r>
              <a:rPr lang="en-US" sz="2890" spc="-27" dirty="0"/>
              <a:t>O, NH</a:t>
            </a:r>
            <a:r>
              <a:rPr lang="en-US" sz="2890" spc="-27" baseline="-25000" dirty="0"/>
              <a:t>3</a:t>
            </a:r>
            <a:br>
              <a:rPr lang="en-US" sz="2890" spc="-27" baseline="-25000" dirty="0"/>
            </a:br>
            <a:br>
              <a:rPr lang="en-US" sz="2890" spc="-27" dirty="0"/>
            </a:br>
            <a:r>
              <a:rPr lang="en-US" sz="2890" b="1" spc="-27" dirty="0">
                <a:solidFill>
                  <a:srgbClr val="92D050"/>
                </a:solidFill>
              </a:rPr>
              <a:t>ELECTROPHILES</a:t>
            </a:r>
            <a:br>
              <a:rPr lang="en-US" sz="2890" b="1" spc="-27" dirty="0"/>
            </a:br>
            <a:r>
              <a:rPr lang="en-US" sz="2890" spc="-27" dirty="0"/>
              <a:t>	*	electron loving species</a:t>
            </a:r>
            <a:br>
              <a:rPr lang="en-US" sz="2890" spc="-27" dirty="0"/>
            </a:br>
            <a:r>
              <a:rPr lang="en-US" sz="2890" spc="-27" dirty="0"/>
              <a:t>	*	+</a:t>
            </a:r>
            <a:r>
              <a:rPr lang="en-US" sz="2890" spc="-27" dirty="0" err="1"/>
              <a:t>vely</a:t>
            </a:r>
            <a:r>
              <a:rPr lang="en-US" sz="2890" spc="-27" dirty="0"/>
              <a:t> charged or neutral</a:t>
            </a:r>
            <a:br>
              <a:rPr lang="en-US" sz="2890" spc="-27" dirty="0"/>
            </a:br>
            <a:r>
              <a:rPr lang="en-US" sz="2890" spc="-27" dirty="0"/>
              <a:t>	*	Lewis acid</a:t>
            </a:r>
            <a:br>
              <a:rPr lang="en-US" sz="2890" spc="-27" dirty="0"/>
            </a:br>
            <a:r>
              <a:rPr lang="en-US" sz="2890" spc="-27" dirty="0"/>
              <a:t>	</a:t>
            </a:r>
            <a:r>
              <a:rPr lang="en-US" sz="2890" spc="-27" dirty="0" err="1"/>
              <a:t>Eg.</a:t>
            </a:r>
            <a:r>
              <a:rPr lang="en-US" sz="2890" spc="-27" dirty="0"/>
              <a:t>	H</a:t>
            </a:r>
            <a:r>
              <a:rPr lang="en-US" sz="2890" spc="-27" dirty="0">
                <a:sym typeface="Symbol" panose="05050102010706020507" pitchFamily="18" charset="2"/>
              </a:rPr>
              <a:t></a:t>
            </a:r>
            <a:r>
              <a:rPr lang="en-US" sz="2890" spc="-27" baseline="30000" dirty="0">
                <a:sym typeface="Symbol" panose="05050102010706020507" pitchFamily="18" charset="2"/>
              </a:rPr>
              <a:t></a:t>
            </a:r>
            <a:r>
              <a:rPr lang="en-US" sz="2890" spc="-27" dirty="0"/>
              <a:t>, R</a:t>
            </a:r>
            <a:r>
              <a:rPr lang="en-US" sz="2890" spc="-27" baseline="30000" dirty="0">
                <a:sym typeface="Symbol" panose="05050102010706020507" pitchFamily="18" charset="2"/>
              </a:rPr>
              <a:t></a:t>
            </a:r>
            <a:r>
              <a:rPr lang="en-US" sz="2890" spc="-27" dirty="0"/>
              <a:t>, NO</a:t>
            </a:r>
            <a:r>
              <a:rPr lang="en-US" sz="2890" spc="-27" baseline="-25000" dirty="0"/>
              <a:t>2</a:t>
            </a:r>
            <a:r>
              <a:rPr lang="en-US" sz="2890" spc="-27" baseline="30000" dirty="0">
                <a:sym typeface="Symbol" panose="05050102010706020507" pitchFamily="18" charset="2"/>
              </a:rPr>
              <a:t></a:t>
            </a:r>
            <a:r>
              <a:rPr lang="en-US" sz="2890" spc="-27" dirty="0"/>
              <a:t>, PCl</a:t>
            </a:r>
            <a:r>
              <a:rPr lang="en-US" sz="2890" spc="-27" baseline="-25000" dirty="0"/>
              <a:t>3</a:t>
            </a:r>
            <a:r>
              <a:rPr lang="en-US" sz="2890" spc="-27" dirty="0"/>
              <a:t>, PCl</a:t>
            </a:r>
            <a:r>
              <a:rPr lang="en-US" sz="2890" spc="-27" baseline="-25000" dirty="0"/>
              <a:t>5</a:t>
            </a:r>
            <a:r>
              <a:rPr lang="en-US" sz="2890" spc="-27" dirty="0"/>
              <a:t>.</a:t>
            </a:r>
            <a:br>
              <a:rPr lang="en-US" sz="2890" spc="-27" baseline="-25000" dirty="0"/>
            </a:br>
            <a:r>
              <a:rPr lang="en-US" sz="2890" spc="-27" baseline="-25000" dirty="0"/>
              <a:t>		</a:t>
            </a:r>
            <a:r>
              <a:rPr lang="en-US" sz="2890" spc="-27" dirty="0"/>
              <a:t>NH</a:t>
            </a:r>
            <a:r>
              <a:rPr lang="en-US" sz="2890" spc="-27" baseline="30000" dirty="0">
                <a:sym typeface="Symbol" panose="05050102010706020507" pitchFamily="18" charset="2"/>
              </a:rPr>
              <a:t></a:t>
            </a:r>
            <a:r>
              <a:rPr lang="en-US" sz="2890" spc="-27" baseline="-25000" dirty="0"/>
              <a:t>4</a:t>
            </a:r>
            <a:r>
              <a:rPr lang="en-US" sz="2890" spc="-27" dirty="0"/>
              <a:t> and  H</a:t>
            </a:r>
            <a:r>
              <a:rPr lang="en-US" sz="2890" spc="-27" baseline="30000" dirty="0">
                <a:sym typeface="Symbol" panose="05050102010706020507" pitchFamily="18" charset="2"/>
              </a:rPr>
              <a:t></a:t>
            </a:r>
            <a:r>
              <a:rPr lang="en-US" sz="2890" spc="-27" baseline="-25000" dirty="0"/>
              <a:t>3</a:t>
            </a:r>
            <a:r>
              <a:rPr lang="en-US" sz="2890" spc="-27" dirty="0"/>
              <a:t>O are not electrophile</a:t>
            </a:r>
            <a:endParaRPr sz="3252" spc="-5" dirty="0"/>
          </a:p>
        </p:txBody>
      </p:sp>
    </p:spTree>
    <p:extLst>
      <p:ext uri="{BB962C8B-B14F-4D97-AF65-F5344CB8AC3E}">
        <p14:creationId xmlns:p14="http://schemas.microsoft.com/office/powerpoint/2010/main" val="415263903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3035DD9-7855-436F-D229-D8C1AADCAF8D}"/>
              </a:ext>
            </a:extLst>
          </p:cNvPr>
          <p:cNvSpPr txBox="1"/>
          <p:nvPr/>
        </p:nvSpPr>
        <p:spPr>
          <a:xfrm>
            <a:off x="1062831" y="1223962"/>
            <a:ext cx="9601200" cy="2701252"/>
          </a:xfrm>
          <a:prstGeom prst="rect">
            <a:avLst/>
          </a:prstGeom>
          <a:noFill/>
        </p:spPr>
        <p:txBody>
          <a:bodyPr wrap="square">
            <a:spAutoFit/>
          </a:bodyPr>
          <a:lstStyle/>
          <a:p>
            <a:pPr marR="0" lvl="0">
              <a:lnSpc>
                <a:spcPct val="107000"/>
              </a:lnSpc>
              <a:spcBef>
                <a:spcPts val="0"/>
              </a:spcBef>
              <a:spcAft>
                <a:spcPts val="0"/>
              </a:spcAft>
            </a:pPr>
            <a:r>
              <a:rPr lang="en-US" sz="2800" kern="100" dirty="0">
                <a:solidFill>
                  <a:srgbClr val="FFFF00"/>
                </a:solidFill>
                <a:ea typeface="Calibri" panose="020F0502020204030204" pitchFamily="34" charset="0"/>
                <a:cs typeface="Times New Roman" panose="02020603050405020304" pitchFamily="18" charset="0"/>
              </a:rPr>
              <a:t>52</a:t>
            </a:r>
            <a:r>
              <a:rPr lang="en-US" sz="2800" kern="100" dirty="0">
                <a:solidFill>
                  <a:srgbClr val="FFFF00"/>
                </a:solidFill>
                <a:effectLst/>
                <a:ea typeface="Calibri" panose="020F0502020204030204" pitchFamily="34" charset="0"/>
                <a:cs typeface="Times New Roman" panose="02020603050405020304" pitchFamily="18" charset="0"/>
              </a:rPr>
              <a:t>.  </a:t>
            </a:r>
            <a:r>
              <a:rPr lang="en-US" sz="2800" kern="100" dirty="0">
                <a:solidFill>
                  <a:schemeClr val="bg1"/>
                </a:solidFill>
                <a:effectLst/>
                <a:ea typeface="Calibri" panose="020F0502020204030204" pitchFamily="34" charset="0"/>
                <a:cs typeface="Times New Roman" panose="02020603050405020304" pitchFamily="18" charset="0"/>
              </a:rPr>
              <a:t>Which of the following is an electrophile </a:t>
            </a:r>
            <a:endParaRPr lang="en-IN" sz="2800" kern="100" dirty="0">
              <a:solidFill>
                <a:schemeClr val="bg1"/>
              </a:solidFill>
              <a:effectLst/>
              <a:ea typeface="Calibri" panose="020F0502020204030204" pitchFamily="34" charset="0"/>
              <a:cs typeface="Times New Roman" panose="02020603050405020304" pitchFamily="18" charset="0"/>
            </a:endParaRPr>
          </a:p>
          <a:p>
            <a:pPr marL="228600" marR="0">
              <a:lnSpc>
                <a:spcPct val="150000"/>
              </a:lnSpc>
              <a:spcBef>
                <a:spcPts val="0"/>
              </a:spcBef>
              <a:spcAft>
                <a:spcPts val="0"/>
              </a:spcAft>
            </a:pPr>
            <a:r>
              <a:rPr lang="en-US" sz="2800" kern="100" dirty="0">
                <a:solidFill>
                  <a:schemeClr val="bg1"/>
                </a:solidFill>
                <a:effectLst/>
                <a:ea typeface="Calibri" panose="020F0502020204030204" pitchFamily="34" charset="0"/>
                <a:cs typeface="Times New Roman" panose="02020603050405020304" pitchFamily="18" charset="0"/>
              </a:rPr>
              <a:t>	1. H</a:t>
            </a:r>
            <a:r>
              <a:rPr lang="en-US" sz="2800" kern="100" baseline="-25000" dirty="0">
                <a:solidFill>
                  <a:schemeClr val="bg1"/>
                </a:solidFill>
                <a:effectLst/>
                <a:ea typeface="Calibri" panose="020F0502020204030204" pitchFamily="34" charset="0"/>
                <a:cs typeface="Times New Roman" panose="02020603050405020304" pitchFamily="18" charset="0"/>
              </a:rPr>
              <a:t>2</a:t>
            </a:r>
            <a:r>
              <a:rPr lang="en-US" sz="2800" kern="100" dirty="0">
                <a:solidFill>
                  <a:schemeClr val="bg1"/>
                </a:solidFill>
                <a:effectLst/>
                <a:ea typeface="Calibri" panose="020F0502020204030204" pitchFamily="34" charset="0"/>
                <a:cs typeface="Times New Roman" panose="02020603050405020304" pitchFamily="18" charset="0"/>
              </a:rPr>
              <a:t>O		2. SO</a:t>
            </a:r>
            <a:r>
              <a:rPr lang="en-US" sz="2800" kern="100" baseline="-25000" dirty="0">
                <a:solidFill>
                  <a:schemeClr val="bg1"/>
                </a:solidFill>
                <a:effectLst/>
                <a:ea typeface="Calibri" panose="020F0502020204030204" pitchFamily="34" charset="0"/>
                <a:cs typeface="Times New Roman" panose="02020603050405020304" pitchFamily="18" charset="0"/>
              </a:rPr>
              <a:t>3</a:t>
            </a:r>
            <a:r>
              <a:rPr lang="en-US" sz="2800" kern="100" dirty="0">
                <a:solidFill>
                  <a:schemeClr val="bg1"/>
                </a:solidFill>
                <a:effectLst/>
                <a:ea typeface="Calibri" panose="020F0502020204030204" pitchFamily="34" charset="0"/>
                <a:cs typeface="Times New Roman" panose="02020603050405020304" pitchFamily="18" charset="0"/>
              </a:rPr>
              <a:t>		3. NH</a:t>
            </a:r>
            <a:r>
              <a:rPr lang="en-US" sz="2800" kern="100" baseline="-25000" dirty="0">
                <a:solidFill>
                  <a:schemeClr val="bg1"/>
                </a:solidFill>
                <a:effectLst/>
                <a:ea typeface="Calibri" panose="020F0502020204030204" pitchFamily="34" charset="0"/>
                <a:cs typeface="Times New Roman" panose="02020603050405020304" pitchFamily="18" charset="0"/>
              </a:rPr>
              <a:t>3	</a:t>
            </a:r>
            <a:r>
              <a:rPr lang="en-US" sz="2800" kern="100" dirty="0">
                <a:solidFill>
                  <a:schemeClr val="bg1"/>
                </a:solidFill>
                <a:effectLst/>
                <a:ea typeface="Calibri" panose="020F0502020204030204" pitchFamily="34" charset="0"/>
                <a:cs typeface="Times New Roman" panose="02020603050405020304" pitchFamily="18" charset="0"/>
              </a:rPr>
              <a:t>	4. ROR</a:t>
            </a:r>
          </a:p>
          <a:p>
            <a:pPr marR="0" lvl="0">
              <a:lnSpc>
                <a:spcPct val="107000"/>
              </a:lnSpc>
              <a:spcBef>
                <a:spcPts val="0"/>
              </a:spcBef>
              <a:spcAft>
                <a:spcPts val="0"/>
              </a:spcAft>
            </a:pPr>
            <a:endParaRPr lang="en-IN" sz="2800" kern="100" dirty="0">
              <a:solidFill>
                <a:schemeClr val="bg1"/>
              </a:solidFill>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en-US" sz="2800" kern="100" dirty="0">
                <a:solidFill>
                  <a:srgbClr val="FFFF00"/>
                </a:solidFill>
                <a:effectLst/>
                <a:ea typeface="Calibri" panose="020F0502020204030204" pitchFamily="34" charset="0"/>
                <a:cs typeface="Times New Roman" panose="02020603050405020304" pitchFamily="18" charset="0"/>
              </a:rPr>
              <a:t> 53. </a:t>
            </a:r>
            <a:r>
              <a:rPr lang="en-US" sz="2800" kern="100" dirty="0">
                <a:solidFill>
                  <a:schemeClr val="bg1"/>
                </a:solidFill>
                <a:effectLst/>
                <a:ea typeface="Calibri" panose="020F0502020204030204" pitchFamily="34" charset="0"/>
                <a:cs typeface="Times New Roman" panose="02020603050405020304" pitchFamily="18" charset="0"/>
              </a:rPr>
              <a:t>Strongest nucleophile is </a:t>
            </a:r>
            <a:endParaRPr lang="en-IN" sz="2800" kern="100" dirty="0">
              <a:solidFill>
                <a:schemeClr val="bg1"/>
              </a:solidFill>
              <a:effectLst/>
              <a:ea typeface="Calibri" panose="020F0502020204030204" pitchFamily="34" charset="0"/>
              <a:cs typeface="Times New Roman" panose="02020603050405020304" pitchFamily="18" charset="0"/>
            </a:endParaRPr>
          </a:p>
          <a:p>
            <a:pPr marL="228600" marR="0">
              <a:lnSpc>
                <a:spcPct val="150000"/>
              </a:lnSpc>
              <a:spcBef>
                <a:spcPts val="0"/>
              </a:spcBef>
              <a:spcAft>
                <a:spcPts val="0"/>
              </a:spcAft>
            </a:pPr>
            <a:r>
              <a:rPr lang="en-US" sz="2800" kern="100" dirty="0">
                <a:solidFill>
                  <a:schemeClr val="bg1"/>
                </a:solidFill>
                <a:ea typeface="Calibri" panose="020F0502020204030204" pitchFamily="34" charset="0"/>
                <a:cs typeface="Times New Roman" panose="02020603050405020304" pitchFamily="18" charset="0"/>
              </a:rPr>
              <a:t>	1. </a:t>
            </a:r>
            <a:r>
              <a:rPr lang="en-US" sz="2800" kern="100" dirty="0">
                <a:solidFill>
                  <a:schemeClr val="bg1"/>
                </a:solidFill>
                <a:effectLst/>
                <a:ea typeface="Calibri" panose="020F0502020204030204" pitchFamily="34" charset="0"/>
                <a:cs typeface="Times New Roman" panose="02020603050405020304" pitchFamily="18" charset="0"/>
              </a:rPr>
              <a:t>RNH</a:t>
            </a:r>
            <a:r>
              <a:rPr lang="en-US" sz="2800" kern="100" baseline="-25000" dirty="0">
                <a:solidFill>
                  <a:schemeClr val="bg1"/>
                </a:solidFill>
                <a:effectLst/>
                <a:ea typeface="Calibri" panose="020F0502020204030204" pitchFamily="34" charset="0"/>
                <a:cs typeface="Times New Roman" panose="02020603050405020304" pitchFamily="18" charset="0"/>
              </a:rPr>
              <a:t>2</a:t>
            </a:r>
            <a:r>
              <a:rPr lang="en-US" sz="2800" kern="100" dirty="0">
                <a:solidFill>
                  <a:schemeClr val="bg1"/>
                </a:solidFill>
                <a:effectLst/>
                <a:ea typeface="Calibri" panose="020F0502020204030204" pitchFamily="34" charset="0"/>
                <a:cs typeface="Times New Roman" panose="02020603050405020304" pitchFamily="18" charset="0"/>
              </a:rPr>
              <a:t>		2. ROH	3. C</a:t>
            </a:r>
            <a:r>
              <a:rPr lang="en-US" sz="2800" kern="100" baseline="-25000" dirty="0">
                <a:solidFill>
                  <a:schemeClr val="bg1"/>
                </a:solidFill>
                <a:effectLst/>
                <a:ea typeface="Calibri" panose="020F0502020204030204" pitchFamily="34" charset="0"/>
                <a:cs typeface="Times New Roman" panose="02020603050405020304" pitchFamily="18" charset="0"/>
              </a:rPr>
              <a:t>6</a:t>
            </a:r>
            <a:r>
              <a:rPr lang="en-US" sz="2800" kern="100" dirty="0">
                <a:solidFill>
                  <a:schemeClr val="bg1"/>
                </a:solidFill>
                <a:effectLst/>
                <a:ea typeface="Calibri" panose="020F0502020204030204" pitchFamily="34" charset="0"/>
                <a:cs typeface="Times New Roman" panose="02020603050405020304" pitchFamily="18" charset="0"/>
              </a:rPr>
              <a:t>H</a:t>
            </a:r>
            <a:r>
              <a:rPr lang="en-US" sz="2800" kern="100" baseline="-25000" dirty="0">
                <a:solidFill>
                  <a:schemeClr val="bg1"/>
                </a:solidFill>
                <a:effectLst/>
                <a:ea typeface="Calibri" panose="020F0502020204030204" pitchFamily="34" charset="0"/>
                <a:cs typeface="Times New Roman" panose="02020603050405020304" pitchFamily="18" charset="0"/>
              </a:rPr>
              <a:t>5</a:t>
            </a:r>
            <a:r>
              <a:rPr lang="en-US" sz="2800" kern="100" dirty="0">
                <a:solidFill>
                  <a:schemeClr val="bg1"/>
                </a:solidFill>
                <a:effectLst/>
                <a:ea typeface="Calibri" panose="020F0502020204030204" pitchFamily="34" charset="0"/>
                <a:cs typeface="Times New Roman" panose="02020603050405020304" pitchFamily="18" charset="0"/>
              </a:rPr>
              <a:t>O</a:t>
            </a:r>
            <a:r>
              <a:rPr lang="en-US" sz="2800" kern="100" baseline="30000" dirty="0">
                <a:solidFill>
                  <a:schemeClr val="bg1"/>
                </a:solidFill>
                <a:effectLst/>
                <a:ea typeface="Calibri" panose="020F0502020204030204" pitchFamily="34" charset="0"/>
                <a:cs typeface="Times New Roman" panose="02020603050405020304" pitchFamily="18" charset="0"/>
              </a:rPr>
              <a:t>-</a:t>
            </a:r>
            <a:r>
              <a:rPr lang="en-US" sz="2800" kern="100" dirty="0">
                <a:solidFill>
                  <a:schemeClr val="bg1"/>
                </a:solidFill>
                <a:effectLst/>
                <a:ea typeface="Calibri" panose="020F0502020204030204" pitchFamily="34" charset="0"/>
                <a:cs typeface="Times New Roman" panose="02020603050405020304" pitchFamily="18" charset="0"/>
              </a:rPr>
              <a:t>		4. CH</a:t>
            </a:r>
            <a:r>
              <a:rPr lang="en-US" sz="2800" kern="100" baseline="-25000" dirty="0">
                <a:solidFill>
                  <a:schemeClr val="bg1"/>
                </a:solidFill>
                <a:effectLst/>
                <a:ea typeface="Calibri" panose="020F0502020204030204" pitchFamily="34" charset="0"/>
                <a:cs typeface="Times New Roman" panose="02020603050405020304" pitchFamily="18" charset="0"/>
              </a:rPr>
              <a:t>3</a:t>
            </a:r>
            <a:r>
              <a:rPr lang="en-US" sz="2800" kern="100" dirty="0">
                <a:solidFill>
                  <a:schemeClr val="bg1"/>
                </a:solidFill>
                <a:effectLst/>
                <a:ea typeface="Calibri" panose="020F0502020204030204" pitchFamily="34" charset="0"/>
                <a:cs typeface="Times New Roman" panose="02020603050405020304" pitchFamily="18" charset="0"/>
              </a:rPr>
              <a:t> O</a:t>
            </a:r>
            <a:r>
              <a:rPr lang="en-US" sz="2800" kern="100" baseline="30000" dirty="0">
                <a:solidFill>
                  <a:schemeClr val="bg1"/>
                </a:solidFill>
                <a:effectLst/>
                <a:ea typeface="Calibri" panose="020F0502020204030204" pitchFamily="34" charset="0"/>
                <a:cs typeface="Times New Roman" panose="02020603050405020304" pitchFamily="18" charset="0"/>
              </a:rPr>
              <a:t>-</a:t>
            </a:r>
            <a:endParaRPr lang="en-IN" sz="2800" kern="100" dirty="0">
              <a:solidFill>
                <a:schemeClr val="bg1"/>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4830954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91432" y="842962"/>
            <a:ext cx="9296400" cy="4458375"/>
          </a:xfrm>
          <a:prstGeom prst="rect">
            <a:avLst/>
          </a:prstGeom>
        </p:spPr>
        <p:txBody>
          <a:bodyPr vert="horz" wrap="square" lIns="0" tIns="10897" rIns="0" bIns="0" rtlCol="0">
            <a:spAutoFit/>
          </a:bodyPr>
          <a:lstStyle/>
          <a:p>
            <a:pPr marL="11471" algn="l">
              <a:spcBef>
                <a:spcPts val="86"/>
              </a:spcBef>
            </a:pPr>
            <a:r>
              <a:rPr lang="en-US" sz="2890" b="1" u="sng" spc="-27" dirty="0">
                <a:solidFill>
                  <a:srgbClr val="92D050"/>
                </a:solidFill>
              </a:rPr>
              <a:t>TYPE OF ORGANIC REACTIONS AND MECHANISMS</a:t>
            </a:r>
            <a:br>
              <a:rPr lang="en-US" sz="2890" b="1" u="sng" spc="-27" dirty="0"/>
            </a:br>
            <a:br>
              <a:rPr lang="en-US" sz="2890" b="1" u="sng" spc="-27" dirty="0"/>
            </a:br>
            <a:r>
              <a:rPr lang="en-US" sz="2890" spc="-27" dirty="0"/>
              <a:t>1. Substitution Reaction</a:t>
            </a:r>
            <a:br>
              <a:rPr lang="en-US" sz="2890" spc="-27" dirty="0"/>
            </a:br>
            <a:br>
              <a:rPr lang="en-US" sz="2890" spc="-27" dirty="0"/>
            </a:br>
            <a:br>
              <a:rPr lang="en-US" sz="2890" spc="-27" dirty="0"/>
            </a:br>
            <a:br>
              <a:rPr lang="en-US" sz="2890" spc="-27" dirty="0"/>
            </a:br>
            <a:br>
              <a:rPr lang="en-US" sz="2890" spc="-27" dirty="0"/>
            </a:br>
            <a:br>
              <a:rPr lang="en-US" sz="2890" spc="-27" dirty="0"/>
            </a:br>
            <a:br>
              <a:rPr lang="en-US" sz="2890" spc="-27" dirty="0"/>
            </a:br>
            <a:r>
              <a:rPr lang="en-US" sz="2890" spc="-27" dirty="0"/>
              <a:t>2. Addition Reaction</a:t>
            </a:r>
            <a:endParaRPr sz="3252" spc="-5" dirty="0"/>
          </a:p>
        </p:txBody>
      </p:sp>
    </p:spTree>
    <p:extLst>
      <p:ext uri="{BB962C8B-B14F-4D97-AF65-F5344CB8AC3E}">
        <p14:creationId xmlns:p14="http://schemas.microsoft.com/office/powerpoint/2010/main" val="382306668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15231" y="1300162"/>
            <a:ext cx="9784307" cy="3124163"/>
          </a:xfrm>
          <a:prstGeom prst="rect">
            <a:avLst/>
          </a:prstGeom>
        </p:spPr>
        <p:txBody>
          <a:bodyPr vert="horz" wrap="square" lIns="0" tIns="10897" rIns="0" bIns="0" rtlCol="0">
            <a:spAutoFit/>
          </a:bodyPr>
          <a:lstStyle/>
          <a:p>
            <a:pPr marL="11471" algn="l">
              <a:spcBef>
                <a:spcPts val="86"/>
              </a:spcBef>
            </a:pPr>
            <a:r>
              <a:rPr lang="en-US" sz="2890" b="1" spc="-27" dirty="0"/>
              <a:t>3</a:t>
            </a:r>
            <a:r>
              <a:rPr lang="en-US" sz="2890" spc="-27" dirty="0"/>
              <a:t>. Elimination Reaction</a:t>
            </a:r>
            <a:br>
              <a:rPr lang="en-US" sz="2890" spc="-27" dirty="0"/>
            </a:br>
            <a:br>
              <a:rPr lang="en-US" sz="2890" spc="-27" dirty="0"/>
            </a:br>
            <a:br>
              <a:rPr lang="en-US" sz="2890" spc="-27" dirty="0"/>
            </a:br>
            <a:br>
              <a:rPr lang="en-US" sz="2890" spc="-27" dirty="0"/>
            </a:br>
            <a:br>
              <a:rPr lang="en-US" sz="2890" spc="-27" dirty="0"/>
            </a:br>
            <a:br>
              <a:rPr lang="en-US" sz="2890" spc="-27" dirty="0"/>
            </a:br>
            <a:r>
              <a:rPr lang="en-US" sz="2890" spc="-27" dirty="0"/>
              <a:t>4. Rearrangement Reaction</a:t>
            </a:r>
            <a:endParaRPr sz="3252" spc="-5" dirty="0"/>
          </a:p>
        </p:txBody>
      </p:sp>
    </p:spTree>
    <p:extLst>
      <p:ext uri="{BB962C8B-B14F-4D97-AF65-F5344CB8AC3E}">
        <p14:creationId xmlns:p14="http://schemas.microsoft.com/office/powerpoint/2010/main" val="105720504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86631" y="1002599"/>
            <a:ext cx="10129433" cy="4877079"/>
          </a:xfrm>
          <a:prstGeom prst="rect">
            <a:avLst/>
          </a:prstGeom>
        </p:spPr>
        <p:txBody>
          <a:bodyPr vert="horz" wrap="square" lIns="0" tIns="10897" rIns="0" bIns="0" rtlCol="0">
            <a:spAutoFit/>
          </a:bodyPr>
          <a:lstStyle/>
          <a:p>
            <a:pPr marL="11471" algn="l">
              <a:spcBef>
                <a:spcPts val="86"/>
              </a:spcBef>
            </a:pPr>
            <a:r>
              <a:rPr lang="en-US" sz="2800" b="1" u="sng" spc="-27" dirty="0">
                <a:solidFill>
                  <a:srgbClr val="FFFF00"/>
                </a:solidFill>
              </a:rPr>
              <a:t>METHODS OF PURIFICATION OF ORGANIC COMPOUNDS</a:t>
            </a:r>
            <a:br>
              <a:rPr lang="en-US" sz="2890" b="1" u="sng" spc="-27" dirty="0"/>
            </a:br>
            <a:br>
              <a:rPr lang="en-US" sz="1000" b="1" u="sng" spc="-27" dirty="0"/>
            </a:br>
            <a:r>
              <a:rPr lang="en-US" spc="-27" dirty="0"/>
              <a:t>Organic compounds obtained either from natural sources or synthetic processes in the laboratories are contaminated with impurities.  These are purified by different methods.</a:t>
            </a:r>
            <a:br>
              <a:rPr lang="en-US" spc="-27" dirty="0"/>
            </a:br>
            <a:br>
              <a:rPr lang="en-US" spc="-27" dirty="0"/>
            </a:br>
            <a:r>
              <a:rPr lang="en-US" spc="-27" dirty="0"/>
              <a:t>1. Methods of purification of solids</a:t>
            </a:r>
            <a:br>
              <a:rPr lang="en-US" spc="-27" dirty="0"/>
            </a:br>
            <a:r>
              <a:rPr lang="en-US" spc="-27" dirty="0"/>
              <a:t>    a. 	</a:t>
            </a:r>
            <a:r>
              <a:rPr lang="en-US" spc="-27" dirty="0" err="1"/>
              <a:t>Crystallisation</a:t>
            </a:r>
            <a:br>
              <a:rPr lang="en-US" spc="-27" dirty="0"/>
            </a:br>
            <a:r>
              <a:rPr lang="en-US" spc="-27" dirty="0"/>
              <a:t>    * 	This method is useful to purify the solid organic compounds</a:t>
            </a:r>
            <a:br>
              <a:rPr lang="en-US" spc="-27" dirty="0"/>
            </a:br>
            <a:r>
              <a:rPr lang="en-US" spc="-27" dirty="0"/>
              <a:t>    *	The principle involved in this method is that the compound should 	be insoluble at low temperature but soluble at higher 	temperatures in the given solvent. Impurities are either insoluble 	or soluble and go into filtrate</a:t>
            </a:r>
            <a:endParaRPr sz="3252" spc="-5" dirty="0"/>
          </a:p>
        </p:txBody>
      </p:sp>
    </p:spTree>
    <p:extLst>
      <p:ext uri="{BB962C8B-B14F-4D97-AF65-F5344CB8AC3E}">
        <p14:creationId xmlns:p14="http://schemas.microsoft.com/office/powerpoint/2010/main" val="81221025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74914" y="392367"/>
            <a:ext cx="10129433" cy="6238349"/>
          </a:xfrm>
          <a:prstGeom prst="rect">
            <a:avLst/>
          </a:prstGeom>
        </p:spPr>
        <p:txBody>
          <a:bodyPr vert="horz" wrap="square" lIns="0" tIns="10897" rIns="0" bIns="0" rtlCol="0">
            <a:spAutoFit/>
          </a:bodyPr>
          <a:lstStyle/>
          <a:p>
            <a:pPr marL="11471" algn="l">
              <a:spcBef>
                <a:spcPts val="86"/>
              </a:spcBef>
            </a:pPr>
            <a:r>
              <a:rPr lang="en-US" spc="-27" dirty="0"/>
              <a:t>	* 	The insoluble impurities are removed by filtration in 				hot condition.</a:t>
            </a:r>
            <a:br>
              <a:rPr lang="en-US" spc="-27" dirty="0"/>
            </a:br>
            <a:r>
              <a:rPr lang="en-US" spc="-27" dirty="0"/>
              <a:t>	*	The crystals of the compound are separated by 				filtering under reduced pressure using Buckner funnel</a:t>
            </a:r>
            <a:br>
              <a:rPr lang="en-US" spc="-27" dirty="0"/>
            </a:br>
            <a:r>
              <a:rPr lang="en-US" spc="-27" dirty="0"/>
              <a:t>	*	Repeated crystallization is required and the </a:t>
            </a:r>
            <a:r>
              <a:rPr lang="en-US" spc="-27" dirty="0" err="1"/>
              <a:t>coloured</a:t>
            </a:r>
            <a:r>
              <a:rPr lang="en-US" spc="-27" dirty="0"/>
              <a:t> 			impurities are removed by adsorbing them with 				activated charcoal</a:t>
            </a:r>
            <a:br>
              <a:rPr lang="en-US" spc="-27" dirty="0"/>
            </a:br>
            <a:br>
              <a:rPr lang="en-US" spc="-27" dirty="0">
                <a:solidFill>
                  <a:srgbClr val="FFFF00"/>
                </a:solidFill>
              </a:rPr>
            </a:br>
            <a:r>
              <a:rPr lang="en-US" b="1" spc="-27" dirty="0">
                <a:solidFill>
                  <a:srgbClr val="FFFF00"/>
                </a:solidFill>
              </a:rPr>
              <a:t>Fractional crystallization</a:t>
            </a:r>
            <a:br>
              <a:rPr lang="en-US" spc="-27" dirty="0"/>
            </a:br>
            <a:r>
              <a:rPr lang="en-US" spc="-27" dirty="0"/>
              <a:t>		</a:t>
            </a:r>
            <a:r>
              <a:rPr lang="en-US" b="1" spc="-27" dirty="0"/>
              <a:t>E.g.</a:t>
            </a:r>
            <a:r>
              <a:rPr lang="en-US" spc="-27" dirty="0"/>
              <a:t> Alcohol &amp; Water, Chloroform &amp; Petroleum ether</a:t>
            </a:r>
            <a:br>
              <a:rPr lang="en-US" spc="-27" dirty="0"/>
            </a:br>
            <a:br>
              <a:rPr lang="en-US" spc="-27" dirty="0"/>
            </a:br>
            <a:r>
              <a:rPr lang="en-US" b="1" spc="-27" dirty="0">
                <a:solidFill>
                  <a:srgbClr val="FFFF00"/>
                </a:solidFill>
              </a:rPr>
              <a:t>2. Sublimation</a:t>
            </a:r>
            <a:br>
              <a:rPr lang="en-US" spc="-27" dirty="0"/>
            </a:br>
            <a:r>
              <a:rPr lang="en-US" spc="-27" dirty="0"/>
              <a:t>		*	It is used to purify activated solid organic 					compounds which undergoes sublimation.	</a:t>
            </a:r>
            <a:br>
              <a:rPr lang="en-US" spc="-27" dirty="0"/>
            </a:br>
            <a:r>
              <a:rPr lang="en-US" spc="-27" dirty="0"/>
              <a:t>		*	If the compounds is sublimating the impurity should 				not sublimate.</a:t>
            </a:r>
            <a:endParaRPr sz="3252" spc="-5" dirty="0"/>
          </a:p>
        </p:txBody>
      </p:sp>
    </p:spTree>
    <p:extLst>
      <p:ext uri="{BB962C8B-B14F-4D97-AF65-F5344CB8AC3E}">
        <p14:creationId xmlns:p14="http://schemas.microsoft.com/office/powerpoint/2010/main" val="302241355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81831" y="625050"/>
            <a:ext cx="10129433" cy="5769824"/>
          </a:xfrm>
          <a:prstGeom prst="rect">
            <a:avLst/>
          </a:prstGeom>
        </p:spPr>
        <p:txBody>
          <a:bodyPr vert="horz" wrap="square" lIns="0" tIns="10897" rIns="0" bIns="0" rtlCol="0">
            <a:spAutoFit/>
          </a:bodyPr>
          <a:lstStyle/>
          <a:p>
            <a:pPr marL="11471" algn="l">
              <a:lnSpc>
                <a:spcPct val="150000"/>
              </a:lnSpc>
              <a:spcBef>
                <a:spcPts val="86"/>
              </a:spcBef>
            </a:pPr>
            <a:r>
              <a:rPr lang="en-US" spc="-27" dirty="0"/>
              <a:t>	*	If the compound to be purified has highly </a:t>
            </a:r>
            <a:r>
              <a:rPr lang="en-US" spc="-27" dirty="0" err="1"/>
              <a:t>vapour</a:t>
            </a:r>
            <a:r>
              <a:rPr lang="en-US" spc="-27" dirty="0"/>
              <a:t> pressure 			below its melting point and sublimates readily on heating 			and the impurities don’t sublimate.</a:t>
            </a:r>
            <a:br>
              <a:rPr lang="en-US" spc="-27" dirty="0"/>
            </a:br>
            <a:r>
              <a:rPr lang="en-US" spc="-27" dirty="0"/>
              <a:t>	*	The pure compound is separated by scratching the watch 			glass</a:t>
            </a:r>
            <a:br>
              <a:rPr lang="en-US" spc="-27" dirty="0"/>
            </a:br>
            <a:r>
              <a:rPr lang="en-US" spc="-27" dirty="0"/>
              <a:t>	*	If the sublimating substances have a low </a:t>
            </a:r>
            <a:r>
              <a:rPr lang="en-US" spc="-27" dirty="0" err="1"/>
              <a:t>vapour</a:t>
            </a:r>
            <a:r>
              <a:rPr lang="en-US" spc="-27" dirty="0"/>
              <a:t> pressure 			or decompose on heating before sublimation, 	then the 			sublimation is carried out under low pressure</a:t>
            </a:r>
            <a:br>
              <a:rPr lang="en-US" spc="-27" dirty="0"/>
            </a:br>
            <a:r>
              <a:rPr lang="en-US" spc="-27" dirty="0"/>
              <a:t>	*	Camphor, Naphthalene, Anthracene, Benzoic acid, </a:t>
            </a:r>
            <a:r>
              <a:rPr lang="en-US" spc="-27" dirty="0" err="1"/>
              <a:t>Phtalic</a:t>
            </a:r>
            <a:r>
              <a:rPr lang="en-US" spc="-27" dirty="0"/>
              <a:t> 			anhydride  Anthraquinone are purified by sublimation</a:t>
            </a:r>
            <a:endParaRPr sz="3252" spc="-5" dirty="0"/>
          </a:p>
        </p:txBody>
      </p:sp>
    </p:spTree>
    <p:extLst>
      <p:ext uri="{BB962C8B-B14F-4D97-AF65-F5344CB8AC3E}">
        <p14:creationId xmlns:p14="http://schemas.microsoft.com/office/powerpoint/2010/main" val="76741049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74914" y="556522"/>
            <a:ext cx="10129433" cy="5769234"/>
          </a:xfrm>
          <a:prstGeom prst="rect">
            <a:avLst/>
          </a:prstGeom>
        </p:spPr>
        <p:txBody>
          <a:bodyPr vert="horz" wrap="square" lIns="0" tIns="10897" rIns="0" bIns="0" rtlCol="0">
            <a:spAutoFit/>
          </a:bodyPr>
          <a:lstStyle/>
          <a:p>
            <a:pPr marL="11471" algn="l">
              <a:lnSpc>
                <a:spcPct val="150000"/>
              </a:lnSpc>
              <a:spcBef>
                <a:spcPts val="86"/>
              </a:spcBef>
            </a:pPr>
            <a:r>
              <a:rPr lang="en-US" b="1" spc="-27" dirty="0">
                <a:solidFill>
                  <a:srgbClr val="FFFF00"/>
                </a:solidFill>
              </a:rPr>
              <a:t>II. Methods of purification of liquids</a:t>
            </a:r>
            <a:br>
              <a:rPr lang="en-US" b="1" spc="-27" dirty="0"/>
            </a:br>
            <a:r>
              <a:rPr lang="en-US" b="1" spc="-27" dirty="0">
                <a:solidFill>
                  <a:srgbClr val="92D050"/>
                </a:solidFill>
              </a:rPr>
              <a:t>1. Simple distillation</a:t>
            </a:r>
            <a:br>
              <a:rPr lang="en-US" b="1" spc="-27" dirty="0"/>
            </a:br>
            <a:r>
              <a:rPr lang="en-US" spc="-27" dirty="0"/>
              <a:t>	*	The </a:t>
            </a:r>
            <a:r>
              <a:rPr lang="en-US" spc="-27" dirty="0" err="1"/>
              <a:t>vapourisation</a:t>
            </a:r>
            <a:r>
              <a:rPr lang="en-US" spc="-27" dirty="0"/>
              <a:t> of a liquid by, heating and subsequent 			condensation of </a:t>
            </a:r>
            <a:r>
              <a:rPr lang="en-US" spc="-27" dirty="0" err="1"/>
              <a:t>vapours</a:t>
            </a:r>
            <a:r>
              <a:rPr lang="en-US" spc="-27" dirty="0"/>
              <a:t> by cooling is known as distillation</a:t>
            </a:r>
            <a:br>
              <a:rPr lang="en-US" spc="-27" dirty="0"/>
            </a:br>
            <a:r>
              <a:rPr lang="en-US" spc="-27" dirty="0"/>
              <a:t>	*	This process is useful for purification of liquids 				contaminated with non volatile impurities</a:t>
            </a:r>
            <a:br>
              <a:rPr lang="en-US" spc="-27" dirty="0"/>
            </a:br>
            <a:r>
              <a:rPr lang="en-US" spc="-27" dirty="0"/>
              <a:t>	*	The liquids that have boiling point difference greater than 			40</a:t>
            </a:r>
            <a:r>
              <a:rPr lang="en-US" spc="-27" baseline="30000" dirty="0"/>
              <a:t>o</a:t>
            </a:r>
            <a:r>
              <a:rPr lang="en-US" spc="-27" dirty="0"/>
              <a:t>C can be purified by this method. </a:t>
            </a:r>
            <a:br>
              <a:rPr lang="en-US" spc="-27" dirty="0"/>
            </a:br>
            <a:r>
              <a:rPr lang="en-US" spc="-27" dirty="0"/>
              <a:t>	*	Aniline (b.p. 457 K) &amp; Chloroform (b.p. 334 K) are easily 			separated by distillation</a:t>
            </a:r>
            <a:endParaRPr sz="3252" spc="-5" dirty="0"/>
          </a:p>
        </p:txBody>
      </p:sp>
    </p:spTree>
    <p:extLst>
      <p:ext uri="{BB962C8B-B14F-4D97-AF65-F5344CB8AC3E}">
        <p14:creationId xmlns:p14="http://schemas.microsoft.com/office/powerpoint/2010/main" val="125846544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58031" y="780261"/>
            <a:ext cx="10129433" cy="5459402"/>
          </a:xfrm>
          <a:prstGeom prst="rect">
            <a:avLst/>
          </a:prstGeom>
        </p:spPr>
        <p:txBody>
          <a:bodyPr vert="horz" wrap="square" lIns="0" tIns="10897" rIns="0" bIns="0" rtlCol="0">
            <a:spAutoFit/>
          </a:bodyPr>
          <a:lstStyle/>
          <a:p>
            <a:pPr marL="11471" algn="l">
              <a:spcBef>
                <a:spcPts val="86"/>
              </a:spcBef>
            </a:pPr>
            <a:r>
              <a:rPr lang="en-US" b="1" spc="-27" dirty="0">
                <a:solidFill>
                  <a:srgbClr val="92D050"/>
                </a:solidFill>
              </a:rPr>
              <a:t>2. Fractional distillation</a:t>
            </a:r>
            <a:br>
              <a:rPr lang="en-US" b="1" spc="-27" dirty="0"/>
            </a:br>
            <a:r>
              <a:rPr lang="en-US" b="1" spc="-27" dirty="0"/>
              <a:t>	</a:t>
            </a:r>
            <a:r>
              <a:rPr lang="en-US" spc="-27" dirty="0"/>
              <a:t>*	This process is useful for the purification of liquids having 			boiling point difference less than 40</a:t>
            </a:r>
            <a:r>
              <a:rPr lang="en-US" spc="-27" baseline="30000" dirty="0"/>
              <a:t>o</a:t>
            </a:r>
            <a:r>
              <a:rPr lang="en-US" spc="-27" dirty="0"/>
              <a:t>C.</a:t>
            </a:r>
            <a:br>
              <a:rPr lang="en-US" spc="-27" dirty="0"/>
            </a:br>
            <a:r>
              <a:rPr lang="en-US" spc="-27" dirty="0"/>
              <a:t>	*	In this process, liquid with high b.p. is collected in the 			condenser and liquid with low b.p. is collected in thee 			receiver</a:t>
            </a:r>
            <a:br>
              <a:rPr lang="en-US" spc="-27" dirty="0"/>
            </a:br>
            <a:r>
              <a:rPr lang="en-US" spc="-27" dirty="0"/>
              <a:t>	*	Fractionating column provides many surfaces for heat 			exchange between the ascending </a:t>
            </a:r>
            <a:r>
              <a:rPr lang="en-US" spc="-27" dirty="0" err="1"/>
              <a:t>vapours</a:t>
            </a:r>
            <a:r>
              <a:rPr lang="en-US" spc="-27" dirty="0"/>
              <a:t> and the 				descending condensing liquid</a:t>
            </a:r>
            <a:br>
              <a:rPr lang="en-US" spc="-27" dirty="0"/>
            </a:br>
            <a:r>
              <a:rPr lang="en-US" spc="-27" dirty="0"/>
              <a:t>	*	Each successive condensation and </a:t>
            </a:r>
            <a:r>
              <a:rPr lang="en-US" spc="-27" dirty="0" err="1"/>
              <a:t>vapourisation</a:t>
            </a:r>
            <a:r>
              <a:rPr lang="en-US" spc="-27" dirty="0"/>
              <a:t> unit in the 		fractionating column is called theoretical plate.</a:t>
            </a:r>
            <a:br>
              <a:rPr lang="en-US" spc="-27" dirty="0"/>
            </a:br>
            <a:r>
              <a:rPr lang="en-US" spc="-27" dirty="0"/>
              <a:t>	*	Commercially, columns with hundreds of plates are 				available.</a:t>
            </a:r>
            <a:br>
              <a:rPr lang="en-US" spc="-27" dirty="0"/>
            </a:br>
            <a:r>
              <a:rPr lang="en-US" spc="-27" dirty="0"/>
              <a:t>		</a:t>
            </a:r>
            <a:r>
              <a:rPr lang="en-US" b="1" spc="-27" dirty="0"/>
              <a:t>E.g. Acetone &amp; Methanol</a:t>
            </a:r>
            <a:endParaRPr sz="3252" b="1" spc="-5" dirty="0"/>
          </a:p>
        </p:txBody>
      </p:sp>
    </p:spTree>
    <p:extLst>
      <p:ext uri="{BB962C8B-B14F-4D97-AF65-F5344CB8AC3E}">
        <p14:creationId xmlns:p14="http://schemas.microsoft.com/office/powerpoint/2010/main" val="369958249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86631" y="888965"/>
            <a:ext cx="10129433" cy="4602197"/>
          </a:xfrm>
          <a:prstGeom prst="rect">
            <a:avLst/>
          </a:prstGeom>
        </p:spPr>
        <p:txBody>
          <a:bodyPr vert="horz" wrap="square" lIns="0" tIns="10897" rIns="0" bIns="0" rtlCol="0">
            <a:spAutoFit/>
          </a:bodyPr>
          <a:lstStyle/>
          <a:p>
            <a:pPr marL="11471" algn="l">
              <a:lnSpc>
                <a:spcPct val="150000"/>
              </a:lnSpc>
              <a:spcBef>
                <a:spcPts val="86"/>
              </a:spcBef>
            </a:pPr>
            <a:r>
              <a:rPr lang="en-US" b="1" spc="-27" dirty="0">
                <a:solidFill>
                  <a:srgbClr val="92D050"/>
                </a:solidFill>
              </a:rPr>
              <a:t>3. Distillation under reduced pressure</a:t>
            </a:r>
            <a:br>
              <a:rPr lang="en-US" b="1" spc="-27" dirty="0"/>
            </a:br>
            <a:r>
              <a:rPr lang="en-US" spc="-27" dirty="0"/>
              <a:t>	*	This method is useful to purify liquids that have very high 			boiling points and those which decompose at or below their 		boiling points.</a:t>
            </a:r>
            <a:br>
              <a:rPr lang="en-US" spc="-27" dirty="0"/>
            </a:br>
            <a:r>
              <a:rPr lang="en-US" spc="-27" dirty="0"/>
              <a:t>	*	At reduced pressure the boiling point of a liquid is also 			reduced.  Hence its decomposition is prevented.</a:t>
            </a:r>
            <a:br>
              <a:rPr lang="en-US" spc="-27" dirty="0"/>
            </a:br>
            <a:r>
              <a:rPr lang="en-US" spc="-27" dirty="0"/>
              <a:t>	*	H</a:t>
            </a:r>
            <a:r>
              <a:rPr lang="en-US" spc="-27" baseline="-25000" dirty="0"/>
              <a:t>2</a:t>
            </a:r>
            <a:r>
              <a:rPr lang="en-US" spc="-27" dirty="0"/>
              <a:t>O</a:t>
            </a:r>
            <a:r>
              <a:rPr lang="en-US" spc="-27" baseline="-25000" dirty="0"/>
              <a:t>2</a:t>
            </a:r>
            <a:r>
              <a:rPr lang="en-US" spc="-27" dirty="0"/>
              <a:t>, Glycerol, formaldehyde are purified by this method 			Purification (1).</a:t>
            </a:r>
            <a:endParaRPr sz="3252" b="1" spc="-5" dirty="0"/>
          </a:p>
        </p:txBody>
      </p:sp>
    </p:spTree>
    <p:extLst>
      <p:ext uri="{BB962C8B-B14F-4D97-AF65-F5344CB8AC3E}">
        <p14:creationId xmlns:p14="http://schemas.microsoft.com/office/powerpoint/2010/main" val="415697723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0431" y="530079"/>
            <a:ext cx="10398716" cy="5459931"/>
          </a:xfrm>
          <a:prstGeom prst="rect">
            <a:avLst/>
          </a:prstGeom>
        </p:spPr>
        <p:txBody>
          <a:bodyPr vert="horz" wrap="square" lIns="0" tIns="10897" rIns="0" bIns="0" rtlCol="0">
            <a:spAutoFit/>
          </a:bodyPr>
          <a:lstStyle/>
          <a:p>
            <a:pPr marL="11471" algn="l" defTabSz="534988">
              <a:spcBef>
                <a:spcPts val="86"/>
              </a:spcBef>
            </a:pPr>
            <a:r>
              <a:rPr lang="en-US" b="1" spc="-27" dirty="0">
                <a:solidFill>
                  <a:srgbClr val="92D050"/>
                </a:solidFill>
              </a:rPr>
              <a:t>4.  Steam distillation</a:t>
            </a:r>
            <a:br>
              <a:rPr lang="en-US" b="1" spc="-27" dirty="0"/>
            </a:br>
            <a:r>
              <a:rPr lang="en-US" spc="-27" dirty="0"/>
              <a:t>	*	The liquids insoluble in water possess high boiling point and 				steam volatile and the impurities are not steam volatile are 				purified by this method. </a:t>
            </a:r>
            <a:br>
              <a:rPr lang="en-US" spc="-27" dirty="0"/>
            </a:br>
            <a:r>
              <a:rPr lang="en-US" spc="-27" dirty="0"/>
              <a:t>	 * 	Principle in steam distillation is – sum of the </a:t>
            </a:r>
            <a:r>
              <a:rPr lang="en-US" spc="-27" dirty="0" err="1"/>
              <a:t>vapour</a:t>
            </a:r>
            <a:r>
              <a:rPr lang="en-US" spc="-27" dirty="0"/>
              <a:t> pressure 				of organic liquid (P</a:t>
            </a:r>
            <a:r>
              <a:rPr lang="en-US" spc="-27" baseline="-25000" dirty="0"/>
              <a:t>1</a:t>
            </a:r>
            <a:r>
              <a:rPr lang="en-US" spc="-27" dirty="0"/>
              <a:t>) and that of water (P</a:t>
            </a:r>
            <a:r>
              <a:rPr lang="en-US" spc="-27" baseline="-25000" dirty="0"/>
              <a:t>2</a:t>
            </a:r>
            <a:r>
              <a:rPr lang="en-US" spc="-27" dirty="0"/>
              <a:t>) is equal to atmospheric 		pressure (P) and mixture boils.</a:t>
            </a:r>
            <a:br>
              <a:rPr lang="en-US" spc="-27" dirty="0"/>
            </a:br>
            <a:r>
              <a:rPr lang="en-US" spc="-27" dirty="0"/>
              <a:t>	*	The water layer and the organic liquid layer are separated 				using separating funnel.</a:t>
            </a:r>
            <a:br>
              <a:rPr lang="en-US" spc="-27" dirty="0"/>
            </a:br>
            <a:r>
              <a:rPr lang="en-US" spc="-27" dirty="0"/>
              <a:t>		</a:t>
            </a:r>
            <a:r>
              <a:rPr lang="en-US" b="1" spc="-27" dirty="0"/>
              <a:t>Ex.</a:t>
            </a:r>
            <a:r>
              <a:rPr lang="en-US" spc="-27" dirty="0"/>
              <a:t>  Aniline is purified by this method from Aniline – water mixture</a:t>
            </a:r>
            <a:br>
              <a:rPr lang="en-US" spc="-27" dirty="0"/>
            </a:br>
            <a:r>
              <a:rPr lang="en-US" spc="-27" dirty="0"/>
              <a:t>		Relative masses obtained is steam distillation process is calculated 		by a formula </a:t>
            </a:r>
            <a:br>
              <a:rPr lang="en-US" spc="-27" dirty="0"/>
            </a:br>
            <a:r>
              <a:rPr lang="en-US" sz="1400" spc="-27" dirty="0"/>
              <a:t>		</a:t>
            </a:r>
            <a:br>
              <a:rPr lang="en-US" sz="1050" spc="-27" dirty="0"/>
            </a:br>
            <a:r>
              <a:rPr lang="en-US" spc="-27" dirty="0"/>
              <a:t>		= </a:t>
            </a:r>
            <a:endParaRPr sz="3252" b="1" spc="-5" baseline="-25000" dirty="0"/>
          </a:p>
        </p:txBody>
      </p:sp>
      <p:graphicFrame>
        <p:nvGraphicFramePr>
          <p:cNvPr id="3" name="Object 2">
            <a:extLst>
              <a:ext uri="{FF2B5EF4-FFF2-40B4-BE49-F238E27FC236}">
                <a16:creationId xmlns:a16="http://schemas.microsoft.com/office/drawing/2014/main" id="{F0F8FEB5-3764-1218-4E76-8321990EEC94}"/>
              </a:ext>
            </a:extLst>
          </p:cNvPr>
          <p:cNvGraphicFramePr>
            <a:graphicFrameLocks noChangeAspect="1"/>
          </p:cNvGraphicFramePr>
          <p:nvPr>
            <p:extLst>
              <p:ext uri="{D42A27DB-BD31-4B8C-83A1-F6EECF244321}">
                <p14:modId xmlns:p14="http://schemas.microsoft.com/office/powerpoint/2010/main" val="4073791654"/>
              </p:ext>
            </p:extLst>
          </p:nvPr>
        </p:nvGraphicFramePr>
        <p:xfrm>
          <a:off x="2358231" y="5110162"/>
          <a:ext cx="2820729" cy="999752"/>
        </p:xfrm>
        <a:graphic>
          <a:graphicData uri="http://schemas.openxmlformats.org/presentationml/2006/ole">
            <mc:AlternateContent xmlns:mc="http://schemas.openxmlformats.org/markup-compatibility/2006">
              <mc:Choice xmlns:v="urn:schemas-microsoft-com:vml" Requires="v">
                <p:oleObj name="Equation" r:id="rId3" imgW="1003584" imgH="355527" progId="Equation.DSMT4">
                  <p:embed/>
                </p:oleObj>
              </mc:Choice>
              <mc:Fallback>
                <p:oleObj name="Equation" r:id="rId3" imgW="1003584" imgH="355527" progId="Equation.DSMT4">
                  <p:embed/>
                  <p:pic>
                    <p:nvPicPr>
                      <p:cNvPr id="0" name=""/>
                      <p:cNvPicPr/>
                      <p:nvPr/>
                    </p:nvPicPr>
                    <p:blipFill>
                      <a:blip r:embed="rId4"/>
                      <a:stretch>
                        <a:fillRect/>
                      </a:stretch>
                    </p:blipFill>
                    <p:spPr>
                      <a:xfrm>
                        <a:off x="2358231" y="5110162"/>
                        <a:ext cx="2820729" cy="999752"/>
                      </a:xfrm>
                      <a:prstGeom prst="rect">
                        <a:avLst/>
                      </a:prstGeom>
                    </p:spPr>
                  </p:pic>
                </p:oleObj>
              </mc:Fallback>
            </mc:AlternateContent>
          </a:graphicData>
        </a:graphic>
      </p:graphicFrame>
    </p:spTree>
    <p:extLst>
      <p:ext uri="{BB962C8B-B14F-4D97-AF65-F5344CB8AC3E}">
        <p14:creationId xmlns:p14="http://schemas.microsoft.com/office/powerpoint/2010/main" val="133266341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74915" y="344114"/>
            <a:ext cx="10129433" cy="5769234"/>
          </a:xfrm>
          <a:prstGeom prst="rect">
            <a:avLst/>
          </a:prstGeom>
        </p:spPr>
        <p:txBody>
          <a:bodyPr vert="horz" wrap="square" lIns="0" tIns="10897" rIns="0" bIns="0" rtlCol="0">
            <a:spAutoFit/>
          </a:bodyPr>
          <a:lstStyle/>
          <a:p>
            <a:pPr marL="11471" algn="l">
              <a:lnSpc>
                <a:spcPct val="150000"/>
              </a:lnSpc>
              <a:spcBef>
                <a:spcPts val="86"/>
              </a:spcBef>
            </a:pPr>
            <a:r>
              <a:rPr lang="en-US" spc="-27" dirty="0"/>
              <a:t>	Where W</a:t>
            </a:r>
            <a:r>
              <a:rPr lang="en-US" spc="-27" baseline="-25000" dirty="0"/>
              <a:t>A</a:t>
            </a:r>
            <a:r>
              <a:rPr lang="en-US" spc="-27" dirty="0"/>
              <a:t> and W</a:t>
            </a:r>
            <a:r>
              <a:rPr lang="en-US" spc="-27" baseline="-25000" dirty="0"/>
              <a:t>B</a:t>
            </a:r>
            <a:r>
              <a:rPr lang="en-US" spc="-27" dirty="0"/>
              <a:t> are the masses of A and B M</a:t>
            </a:r>
            <a:r>
              <a:rPr lang="en-US" spc="-27" baseline="-25000" dirty="0"/>
              <a:t>A</a:t>
            </a:r>
            <a:r>
              <a:rPr lang="en-US" spc="-27" dirty="0"/>
              <a:t> and M</a:t>
            </a:r>
            <a:r>
              <a:rPr lang="en-US" spc="-27" baseline="-25000" dirty="0"/>
              <a:t>B</a:t>
            </a:r>
            <a:r>
              <a:rPr lang="en-US" spc="-27" dirty="0"/>
              <a:t> are 		the molecular masses of A and B.</a:t>
            </a:r>
            <a:br>
              <a:rPr lang="en-US" spc="-27" dirty="0"/>
            </a:br>
            <a:r>
              <a:rPr lang="en-US" spc="-27" dirty="0"/>
              <a:t>	</a:t>
            </a:r>
            <a:r>
              <a:rPr lang="en-US" spc="-27" dirty="0" err="1"/>
              <a:t>P</a:t>
            </a:r>
            <a:r>
              <a:rPr lang="en-US" spc="-27" baseline="30000" dirty="0" err="1"/>
              <a:t>o</a:t>
            </a:r>
            <a:r>
              <a:rPr lang="en-US" spc="-27" baseline="-25000" dirty="0" err="1"/>
              <a:t>A</a:t>
            </a:r>
            <a:r>
              <a:rPr lang="en-US" spc="-27" dirty="0"/>
              <a:t> and </a:t>
            </a:r>
            <a:r>
              <a:rPr lang="en-US" spc="-27" dirty="0" err="1"/>
              <a:t>P</a:t>
            </a:r>
            <a:r>
              <a:rPr lang="en-US" spc="-27" baseline="30000" dirty="0" err="1"/>
              <a:t>o</a:t>
            </a:r>
            <a:r>
              <a:rPr lang="en-US" spc="-27" baseline="-25000" dirty="0" err="1"/>
              <a:t>B</a:t>
            </a:r>
            <a:r>
              <a:rPr lang="en-US" spc="-27" dirty="0"/>
              <a:t> are the </a:t>
            </a:r>
            <a:r>
              <a:rPr lang="en-US" spc="-27" dirty="0" err="1"/>
              <a:t>vapour</a:t>
            </a:r>
            <a:r>
              <a:rPr lang="en-US" spc="-27" dirty="0"/>
              <a:t> pressures of A and B.</a:t>
            </a:r>
            <a:br>
              <a:rPr lang="en-US" spc="-27" dirty="0"/>
            </a:br>
            <a:br>
              <a:rPr lang="en-US" b="1" spc="-27" dirty="0"/>
            </a:br>
            <a:r>
              <a:rPr lang="en-US" spc="-27" dirty="0"/>
              <a:t>	*  At 98.5</a:t>
            </a:r>
            <a:r>
              <a:rPr lang="en-US" spc="-27" baseline="30000" dirty="0"/>
              <a:t>o</a:t>
            </a:r>
            <a:r>
              <a:rPr lang="en-US" spc="-27" dirty="0"/>
              <a:t> C water and aniline have </a:t>
            </a:r>
            <a:r>
              <a:rPr lang="en-US" spc="-27" dirty="0" err="1"/>
              <a:t>vapour</a:t>
            </a:r>
            <a:r>
              <a:rPr lang="en-US" spc="-27" dirty="0"/>
              <a:t> pressures 717 torr 		and 43 torr.  In steam distillation at 98.5</a:t>
            </a:r>
            <a:r>
              <a:rPr lang="en-US" spc="-27" baseline="30000" dirty="0"/>
              <a:t>o</a:t>
            </a:r>
            <a:r>
              <a:rPr lang="en-US" spc="-27" dirty="0"/>
              <a:t>C, the relative 			masses obtained are</a:t>
            </a:r>
            <a:br>
              <a:rPr lang="en-US" spc="-27" dirty="0"/>
            </a:br>
            <a:r>
              <a:rPr lang="en-US" spc="-27" dirty="0"/>
              <a:t>			W</a:t>
            </a:r>
            <a:r>
              <a:rPr lang="en-US" spc="-27" baseline="-25000" dirty="0"/>
              <a:t>H2O</a:t>
            </a:r>
            <a:r>
              <a:rPr lang="en-US" spc="-27" dirty="0"/>
              <a:t>		717 x 18</a:t>
            </a:r>
            <a:br>
              <a:rPr lang="en-US" spc="-27" dirty="0"/>
            </a:br>
            <a:r>
              <a:rPr lang="en-US" spc="-27" dirty="0"/>
              <a:t>			--------- = 	------------ = 3.23</a:t>
            </a:r>
            <a:br>
              <a:rPr lang="en-US" spc="-27" dirty="0"/>
            </a:br>
            <a:r>
              <a:rPr lang="en-US" spc="-27" dirty="0"/>
              <a:t>			</a:t>
            </a:r>
            <a:r>
              <a:rPr lang="en-US" spc="-27" dirty="0" err="1"/>
              <a:t>W</a:t>
            </a:r>
            <a:r>
              <a:rPr lang="en-US" spc="-27" baseline="-25000" dirty="0" err="1"/>
              <a:t>Aniline</a:t>
            </a:r>
            <a:r>
              <a:rPr lang="en-US" spc="-27" dirty="0"/>
              <a:t>	43 x 9</a:t>
            </a:r>
            <a:endParaRPr sz="3252" b="1" spc="-5" baseline="-25000" dirty="0"/>
          </a:p>
        </p:txBody>
      </p:sp>
    </p:spTree>
    <p:extLst>
      <p:ext uri="{BB962C8B-B14F-4D97-AF65-F5344CB8AC3E}">
        <p14:creationId xmlns:p14="http://schemas.microsoft.com/office/powerpoint/2010/main" val="89689420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74915" y="344114"/>
            <a:ext cx="10129433" cy="6071637"/>
          </a:xfrm>
          <a:prstGeom prst="rect">
            <a:avLst/>
          </a:prstGeom>
        </p:spPr>
        <p:txBody>
          <a:bodyPr vert="horz" wrap="square" lIns="0" tIns="10897" rIns="0" bIns="0" rtlCol="0">
            <a:spAutoFit/>
          </a:bodyPr>
          <a:lstStyle/>
          <a:p>
            <a:pPr marL="11471" algn="l">
              <a:spcBef>
                <a:spcPts val="86"/>
              </a:spcBef>
            </a:pPr>
            <a:r>
              <a:rPr lang="en-US" b="1" spc="-27" dirty="0">
                <a:solidFill>
                  <a:srgbClr val="92D050"/>
                </a:solidFill>
              </a:rPr>
              <a:t>5. Solvent extraction (different extraction)</a:t>
            </a:r>
            <a:br>
              <a:rPr lang="en-US" b="1" spc="-27" dirty="0"/>
            </a:br>
            <a:r>
              <a:rPr lang="en-US" spc="-27" dirty="0"/>
              <a:t>	*	In this method, organic compound is separated from its 			aqueous solution by using its solubility which is different 			with organic solvent and water.</a:t>
            </a:r>
            <a:br>
              <a:rPr lang="en-US" spc="-27" dirty="0"/>
            </a:br>
            <a:r>
              <a:rPr lang="en-US" b="1" spc="-27" dirty="0">
                <a:solidFill>
                  <a:srgbClr val="92D050"/>
                </a:solidFill>
              </a:rPr>
              <a:t>6</a:t>
            </a:r>
            <a:r>
              <a:rPr lang="en-US" sz="3252" b="1" spc="-27" dirty="0">
                <a:solidFill>
                  <a:srgbClr val="92D050"/>
                </a:solidFill>
              </a:rPr>
              <a:t>.</a:t>
            </a:r>
            <a:r>
              <a:rPr lang="en-US" b="1" spc="-27" dirty="0">
                <a:solidFill>
                  <a:srgbClr val="92D050"/>
                </a:solidFill>
              </a:rPr>
              <a:t> Chromatography</a:t>
            </a:r>
            <a:br>
              <a:rPr lang="en-US" sz="3252" b="1" spc="-27" dirty="0"/>
            </a:br>
            <a:r>
              <a:rPr lang="en-US" sz="3252" spc="-27" dirty="0"/>
              <a:t>	</a:t>
            </a:r>
            <a:r>
              <a:rPr lang="en-US" spc="-27" dirty="0"/>
              <a:t>*	It was discovered by </a:t>
            </a:r>
            <a:r>
              <a:rPr lang="en-US" spc="-27" dirty="0" err="1"/>
              <a:t>Tswett</a:t>
            </a:r>
            <a:r>
              <a:rPr lang="en-US" spc="-27" dirty="0"/>
              <a:t> in (1906).  He separated 			chlorophyll and Xanthophyll and other compounds by using 		absorbent CaCO</a:t>
            </a:r>
            <a:r>
              <a:rPr lang="en-US" spc="-27" baseline="-25000" dirty="0"/>
              <a:t>3</a:t>
            </a:r>
            <a:r>
              <a:rPr lang="en-US" spc="-27" dirty="0"/>
              <a:t>.</a:t>
            </a:r>
            <a:br>
              <a:rPr lang="en-US" spc="-27" dirty="0"/>
            </a:br>
            <a:r>
              <a:rPr lang="en-US" spc="-27" dirty="0"/>
              <a:t>	*	It is classified into three types based on the physical states 		of stationary phase and mobile phase</a:t>
            </a:r>
            <a:br>
              <a:rPr lang="en-US" spc="-27" dirty="0"/>
            </a:br>
            <a:r>
              <a:rPr lang="en-US" spc="-27" dirty="0"/>
              <a:t>	*	Chromatography involves three steps</a:t>
            </a:r>
            <a:br>
              <a:rPr lang="en-US" spc="-27" dirty="0"/>
            </a:br>
            <a:r>
              <a:rPr lang="en-US" spc="-27" dirty="0"/>
              <a:t>	a.	Absorption and retention of a mixture of  substances on the 		stationary phase and separation of adsorbed substances by 		the mobile phase to different distance on the stationary 			phase</a:t>
            </a:r>
            <a:endParaRPr b="1" spc="-5" baseline="-25000" dirty="0"/>
          </a:p>
        </p:txBody>
      </p:sp>
    </p:spTree>
    <p:extLst>
      <p:ext uri="{BB962C8B-B14F-4D97-AF65-F5344CB8AC3E}">
        <p14:creationId xmlns:p14="http://schemas.microsoft.com/office/powerpoint/2010/main" val="11654199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58031" y="842962"/>
            <a:ext cx="10129433" cy="4292304"/>
          </a:xfrm>
          <a:prstGeom prst="rect">
            <a:avLst/>
          </a:prstGeom>
        </p:spPr>
        <p:txBody>
          <a:bodyPr vert="horz" wrap="square" lIns="0" tIns="10897" rIns="0" bIns="0" rtlCol="0">
            <a:spAutoFit/>
          </a:bodyPr>
          <a:lstStyle/>
          <a:p>
            <a:pPr marL="11471" algn="l">
              <a:spcBef>
                <a:spcPts val="86"/>
              </a:spcBef>
            </a:pPr>
            <a:r>
              <a:rPr lang="en-US" spc="-27" dirty="0"/>
              <a:t>	b.	Recovery of the substance separated by a continuous flow 			of the mobile phase (known as elution)</a:t>
            </a:r>
            <a:br>
              <a:rPr lang="en-US" spc="-27" dirty="0"/>
            </a:br>
            <a:r>
              <a:rPr lang="en-US" spc="-27" dirty="0"/>
              <a:t>	c.	Qualitative and quantitative analysis of the eluted 				substances important chromatography 	techniques are</a:t>
            </a:r>
            <a:br>
              <a:rPr lang="en-US" spc="-27" dirty="0"/>
            </a:br>
            <a:br>
              <a:rPr lang="en-US" spc="-27" dirty="0"/>
            </a:br>
            <a:r>
              <a:rPr lang="en-US" spc="-27" dirty="0"/>
              <a:t>1. 	Adsorption chromatography</a:t>
            </a:r>
            <a:br>
              <a:rPr lang="en-US" spc="-27" dirty="0"/>
            </a:br>
            <a:r>
              <a:rPr lang="en-US" spc="-27" dirty="0"/>
              <a:t>	</a:t>
            </a:r>
            <a:r>
              <a:rPr lang="en-US" spc="-27" dirty="0" err="1"/>
              <a:t>i</a:t>
            </a:r>
            <a:r>
              <a:rPr lang="en-US" spc="-27" dirty="0"/>
              <a:t>. Column chromatography</a:t>
            </a:r>
            <a:br>
              <a:rPr lang="en-US" spc="-27" dirty="0"/>
            </a:br>
            <a:r>
              <a:rPr lang="en-US" spc="-27" dirty="0"/>
              <a:t>	ii. Thin layer chromatography</a:t>
            </a:r>
            <a:br>
              <a:rPr lang="en-US" spc="-27" dirty="0"/>
            </a:br>
            <a:br>
              <a:rPr lang="en-US" spc="-27" dirty="0"/>
            </a:br>
            <a:r>
              <a:rPr lang="en-US" spc="-27" dirty="0"/>
              <a:t>2. 	Partition chromatography</a:t>
            </a:r>
            <a:br>
              <a:rPr lang="en-US" spc="-27" dirty="0"/>
            </a:br>
            <a:r>
              <a:rPr lang="en-US" spc="-27" dirty="0"/>
              <a:t>	</a:t>
            </a:r>
            <a:r>
              <a:rPr lang="en-US" spc="-27" dirty="0" err="1"/>
              <a:t>i</a:t>
            </a:r>
            <a:r>
              <a:rPr lang="en-US" spc="-27" dirty="0"/>
              <a:t>. Paper chromatography</a:t>
            </a:r>
            <a:endParaRPr b="1" spc="-5" baseline="-25000" dirty="0"/>
          </a:p>
        </p:txBody>
      </p:sp>
    </p:spTree>
    <p:extLst>
      <p:ext uri="{BB962C8B-B14F-4D97-AF65-F5344CB8AC3E}">
        <p14:creationId xmlns:p14="http://schemas.microsoft.com/office/powerpoint/2010/main" val="307972112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74915" y="344114"/>
            <a:ext cx="10129433" cy="5459931"/>
          </a:xfrm>
          <a:prstGeom prst="rect">
            <a:avLst/>
          </a:prstGeom>
        </p:spPr>
        <p:txBody>
          <a:bodyPr vert="horz" wrap="square" lIns="0" tIns="10897" rIns="0" bIns="0" rtlCol="0">
            <a:spAutoFit/>
          </a:bodyPr>
          <a:lstStyle/>
          <a:p>
            <a:pPr marL="11471" algn="l">
              <a:spcBef>
                <a:spcPts val="86"/>
              </a:spcBef>
            </a:pPr>
            <a:r>
              <a:rPr lang="en-US" b="1" spc="-27" dirty="0" err="1">
                <a:solidFill>
                  <a:srgbClr val="FFFF00"/>
                </a:solidFill>
              </a:rPr>
              <a:t>i</a:t>
            </a:r>
            <a:r>
              <a:rPr lang="en-US" b="1" spc="-27" dirty="0">
                <a:solidFill>
                  <a:srgbClr val="FFFF00"/>
                </a:solidFill>
              </a:rPr>
              <a:t>. Column chromatography</a:t>
            </a:r>
            <a:br>
              <a:rPr lang="en-US" b="1" spc="-27" dirty="0"/>
            </a:br>
            <a:br>
              <a:rPr lang="en-US" b="1" spc="-27" dirty="0"/>
            </a:br>
            <a:r>
              <a:rPr lang="en-US" spc="-27" dirty="0"/>
              <a:t>	*	The principle used in this method is differential 				adsorption</a:t>
            </a:r>
            <a:br>
              <a:rPr lang="en-US" spc="-27" dirty="0"/>
            </a:br>
            <a:r>
              <a:rPr lang="en-US" spc="-27" dirty="0"/>
              <a:t>	*	In the column chromatography the components of a 			mixture are separated by a column of adsorbent 				(stationary phase) packed in a glass tube.</a:t>
            </a:r>
            <a:br>
              <a:rPr lang="en-US" spc="-27" dirty="0"/>
            </a:br>
            <a:r>
              <a:rPr lang="en-US" spc="-27" dirty="0"/>
              <a:t>	*	The mixture to be adsorbed on the adsorbent is placed 			at the top of the stationary phase.</a:t>
            </a:r>
            <a:br>
              <a:rPr lang="en-US" spc="-27" dirty="0"/>
            </a:br>
            <a:r>
              <a:rPr lang="en-US" spc="-27" dirty="0"/>
              <a:t>	*	A suitable eluant, either a single solvent or a mixture 			of solvents is allowed to flow down the column slowly</a:t>
            </a:r>
            <a:br>
              <a:rPr lang="en-US" spc="-27" dirty="0"/>
            </a:br>
            <a:r>
              <a:rPr lang="en-US" spc="-27" dirty="0"/>
              <a:t>	*	The most readily adsorbed substances are retained 				near the top and others come down accordingly to 				various distances.</a:t>
            </a:r>
            <a:endParaRPr b="1" spc="-5" baseline="-25000" dirty="0"/>
          </a:p>
        </p:txBody>
      </p:sp>
    </p:spTree>
    <p:extLst>
      <p:ext uri="{BB962C8B-B14F-4D97-AF65-F5344CB8AC3E}">
        <p14:creationId xmlns:p14="http://schemas.microsoft.com/office/powerpoint/2010/main" val="56168485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74915" y="344114"/>
            <a:ext cx="10129433" cy="5459402"/>
          </a:xfrm>
          <a:prstGeom prst="rect">
            <a:avLst/>
          </a:prstGeom>
        </p:spPr>
        <p:txBody>
          <a:bodyPr vert="horz" wrap="square" lIns="0" tIns="10897" rIns="0" bIns="0" rtlCol="0">
            <a:spAutoFit/>
          </a:bodyPr>
          <a:lstStyle/>
          <a:p>
            <a:pPr marL="11471" algn="l">
              <a:spcBef>
                <a:spcPts val="86"/>
              </a:spcBef>
            </a:pPr>
            <a:r>
              <a:rPr lang="en-US" b="1" spc="-27" dirty="0">
                <a:solidFill>
                  <a:srgbClr val="FFFF00"/>
                </a:solidFill>
              </a:rPr>
              <a:t>ii. Thin layer chromatography (TLC)</a:t>
            </a:r>
            <a:br>
              <a:rPr lang="en-US" b="1" spc="-27" dirty="0"/>
            </a:br>
            <a:br>
              <a:rPr lang="en-US" b="1" spc="-27" dirty="0"/>
            </a:br>
            <a:r>
              <a:rPr lang="en-US" spc="-27" dirty="0"/>
              <a:t>	*	This also based on the adsorption differences.</a:t>
            </a:r>
            <a:br>
              <a:rPr lang="en-US" spc="-27" dirty="0"/>
            </a:br>
            <a:r>
              <a:rPr lang="en-US" spc="-27" dirty="0"/>
              <a:t>	*	The glass plate which is coated with adsorbent </a:t>
            </a:r>
            <a:br>
              <a:rPr lang="en-US" spc="-27" dirty="0"/>
            </a:br>
            <a:r>
              <a:rPr lang="en-US" spc="-27" dirty="0"/>
              <a:t>		(E.g. : Silica get, alumina) as a thin layer (0.2 mm 				thick) is called TLC plate or </a:t>
            </a:r>
            <a:r>
              <a:rPr lang="en-US" spc="-27" dirty="0" err="1"/>
              <a:t>chromoplate</a:t>
            </a:r>
            <a:r>
              <a:rPr lang="en-US" spc="-27" dirty="0"/>
              <a:t>.</a:t>
            </a:r>
            <a:br>
              <a:rPr lang="en-US" spc="-27" dirty="0"/>
            </a:br>
            <a:r>
              <a:rPr lang="en-US" spc="-27" dirty="0"/>
              <a:t>	*	The plate is then kept in a closed jar containing the 				eluant.</a:t>
            </a:r>
            <a:br>
              <a:rPr lang="en-US" spc="-27" dirty="0"/>
            </a:br>
            <a:r>
              <a:rPr lang="en-US" spc="-27" dirty="0"/>
              <a:t>	*	The relative adsorption of a component of the mixture 			is expressed in terms of Retardation Factor (R</a:t>
            </a:r>
            <a:r>
              <a:rPr lang="en-US" spc="-27" baseline="-25000" dirty="0"/>
              <a:t>f</a:t>
            </a:r>
            <a:r>
              <a:rPr lang="en-US" spc="-27" dirty="0"/>
              <a:t>) 				value</a:t>
            </a:r>
            <a:br>
              <a:rPr lang="en-US" spc="-27" dirty="0"/>
            </a:br>
            <a:r>
              <a:rPr lang="en-US" spc="-27" dirty="0"/>
              <a:t>			Distance moved by the substance from base line (X)</a:t>
            </a:r>
            <a:br>
              <a:rPr lang="en-US" spc="-27" dirty="0"/>
            </a:br>
            <a:r>
              <a:rPr lang="en-US" spc="-27" dirty="0"/>
              <a:t>		R</a:t>
            </a:r>
            <a:r>
              <a:rPr lang="en-US" spc="-27" baseline="-25000" dirty="0"/>
              <a:t>f   </a:t>
            </a:r>
            <a:r>
              <a:rPr lang="en-US" spc="-27" dirty="0"/>
              <a:t>=	----------------------------------------------------------------</a:t>
            </a:r>
            <a:br>
              <a:rPr lang="en-US" spc="-27" dirty="0"/>
            </a:br>
            <a:r>
              <a:rPr lang="en-US" spc="-27" dirty="0"/>
              <a:t>			Distance moved by the solvent from base line (Y)	</a:t>
            </a:r>
            <a:endParaRPr b="1" spc="-5" baseline="-25000" dirty="0"/>
          </a:p>
        </p:txBody>
      </p:sp>
    </p:spTree>
    <p:extLst>
      <p:ext uri="{BB962C8B-B14F-4D97-AF65-F5344CB8AC3E}">
        <p14:creationId xmlns:p14="http://schemas.microsoft.com/office/powerpoint/2010/main" val="230367824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56212" y="1147762"/>
            <a:ext cx="10129433" cy="3434206"/>
          </a:xfrm>
          <a:prstGeom prst="rect">
            <a:avLst/>
          </a:prstGeom>
        </p:spPr>
        <p:txBody>
          <a:bodyPr vert="horz" wrap="square" lIns="0" tIns="10897" rIns="0" bIns="0" rtlCol="0">
            <a:spAutoFit/>
          </a:bodyPr>
          <a:lstStyle/>
          <a:p>
            <a:pPr marL="11471" algn="l">
              <a:lnSpc>
                <a:spcPct val="150000"/>
              </a:lnSpc>
              <a:spcBef>
                <a:spcPts val="86"/>
              </a:spcBef>
            </a:pPr>
            <a:r>
              <a:rPr lang="en-US" spc="-27" dirty="0"/>
              <a:t>	*	The </a:t>
            </a:r>
            <a:r>
              <a:rPr lang="en-US" spc="-27" dirty="0" err="1"/>
              <a:t>colourless</a:t>
            </a:r>
            <a:r>
              <a:rPr lang="en-US" spc="-27" dirty="0"/>
              <a:t> compounds which fluorescence are 				detected with ultraviolet light.</a:t>
            </a:r>
            <a:br>
              <a:rPr lang="en-US" spc="-27" dirty="0"/>
            </a:br>
            <a:r>
              <a:rPr lang="en-US" spc="-27" dirty="0"/>
              <a:t>	*	Spots of compounds are even detected by allowing 				them to adsorb iodine, when they give brown spots.</a:t>
            </a:r>
            <a:br>
              <a:rPr lang="en-US" spc="-27" dirty="0"/>
            </a:br>
            <a:r>
              <a:rPr lang="en-US" spc="-27" dirty="0"/>
              <a:t>	*	Some times an appropriate reagent is sprayed, as				ninhydrin solution to detect </a:t>
            </a:r>
            <a:r>
              <a:rPr lang="en-US" spc="-27" dirty="0" err="1"/>
              <a:t>aminoacids</a:t>
            </a:r>
            <a:r>
              <a:rPr lang="en-US" spc="-27" dirty="0"/>
              <a:t>.</a:t>
            </a:r>
            <a:endParaRPr b="1" spc="-5" baseline="-25000" dirty="0"/>
          </a:p>
        </p:txBody>
      </p:sp>
    </p:spTree>
    <p:extLst>
      <p:ext uri="{BB962C8B-B14F-4D97-AF65-F5344CB8AC3E}">
        <p14:creationId xmlns:p14="http://schemas.microsoft.com/office/powerpoint/2010/main" val="91659165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74916" y="344115"/>
            <a:ext cx="9331916" cy="2605688"/>
          </a:xfrm>
          <a:prstGeom prst="rect">
            <a:avLst/>
          </a:prstGeom>
        </p:spPr>
        <p:txBody>
          <a:bodyPr vert="horz" wrap="square" lIns="0" tIns="10897" rIns="0" bIns="0" rtlCol="0">
            <a:spAutoFit/>
          </a:bodyPr>
          <a:lstStyle/>
          <a:p>
            <a:pPr marL="11471" algn="l">
              <a:spcBef>
                <a:spcPts val="86"/>
              </a:spcBef>
            </a:pPr>
            <a:r>
              <a:rPr lang="en-US" b="1" spc="-27" dirty="0">
                <a:solidFill>
                  <a:srgbClr val="FF0000"/>
                </a:solidFill>
              </a:rPr>
              <a:t>C. Partition Chromatography</a:t>
            </a:r>
            <a:br>
              <a:rPr lang="en-US" b="1" spc="-27" dirty="0"/>
            </a:br>
            <a:br>
              <a:rPr lang="en-US" b="1" spc="-27" dirty="0"/>
            </a:br>
            <a:r>
              <a:rPr lang="en-US" b="1" spc="-27" dirty="0"/>
              <a:t>	</a:t>
            </a:r>
            <a:r>
              <a:rPr lang="en-US" spc="-27" dirty="0"/>
              <a:t>*	This is based on continuous differential partitioning of 		components of a mixture between the stationary 			phase and the mobile phase.</a:t>
            </a:r>
            <a:br>
              <a:rPr lang="en-US" spc="-27" dirty="0"/>
            </a:br>
            <a:br>
              <a:rPr lang="en-US" spc="-27" dirty="0"/>
            </a:br>
            <a:endParaRPr b="1" spc="-5" baseline="-25000" dirty="0"/>
          </a:p>
        </p:txBody>
      </p:sp>
      <p:graphicFrame>
        <p:nvGraphicFramePr>
          <p:cNvPr id="5" name="Table 4">
            <a:extLst>
              <a:ext uri="{FF2B5EF4-FFF2-40B4-BE49-F238E27FC236}">
                <a16:creationId xmlns:a16="http://schemas.microsoft.com/office/drawing/2014/main" id="{FB99BF9B-234A-FF4E-3C62-05B5B8254F53}"/>
              </a:ext>
            </a:extLst>
          </p:cNvPr>
          <p:cNvGraphicFramePr>
            <a:graphicFrameLocks noGrp="1"/>
          </p:cNvGraphicFramePr>
          <p:nvPr>
            <p:extLst>
              <p:ext uri="{D42A27DB-BD31-4B8C-83A1-F6EECF244321}">
                <p14:modId xmlns:p14="http://schemas.microsoft.com/office/powerpoint/2010/main" val="1146312768"/>
              </p:ext>
            </p:extLst>
          </p:nvPr>
        </p:nvGraphicFramePr>
        <p:xfrm>
          <a:off x="529431" y="2595562"/>
          <a:ext cx="10598711" cy="3590529"/>
        </p:xfrm>
        <a:graphic>
          <a:graphicData uri="http://schemas.openxmlformats.org/drawingml/2006/table">
            <a:tbl>
              <a:tblPr firstRow="1" bandRow="1">
                <a:tableStyleId>{5C22544A-7EE6-4342-B048-85BDC9FD1C3A}</a:tableStyleId>
              </a:tblPr>
              <a:tblGrid>
                <a:gridCol w="1170410">
                  <a:extLst>
                    <a:ext uri="{9D8B030D-6E8A-4147-A177-3AD203B41FA5}">
                      <a16:colId xmlns:a16="http://schemas.microsoft.com/office/drawing/2014/main" val="1438793352"/>
                    </a:ext>
                  </a:extLst>
                </a:gridCol>
                <a:gridCol w="4701659">
                  <a:extLst>
                    <a:ext uri="{9D8B030D-6E8A-4147-A177-3AD203B41FA5}">
                      <a16:colId xmlns:a16="http://schemas.microsoft.com/office/drawing/2014/main" val="1551612595"/>
                    </a:ext>
                  </a:extLst>
                </a:gridCol>
                <a:gridCol w="2209800">
                  <a:extLst>
                    <a:ext uri="{9D8B030D-6E8A-4147-A177-3AD203B41FA5}">
                      <a16:colId xmlns:a16="http://schemas.microsoft.com/office/drawing/2014/main" val="3606301808"/>
                    </a:ext>
                  </a:extLst>
                </a:gridCol>
                <a:gridCol w="2516842">
                  <a:extLst>
                    <a:ext uri="{9D8B030D-6E8A-4147-A177-3AD203B41FA5}">
                      <a16:colId xmlns:a16="http://schemas.microsoft.com/office/drawing/2014/main" val="450786344"/>
                    </a:ext>
                  </a:extLst>
                </a:gridCol>
              </a:tblGrid>
              <a:tr h="443427">
                <a:tc>
                  <a:txBody>
                    <a:bodyPr/>
                    <a:lstStyle/>
                    <a:p>
                      <a:pPr algn="ctr"/>
                      <a:r>
                        <a:rPr lang="en-US" sz="2200" dirty="0"/>
                        <a:t>Sl. No</a:t>
                      </a:r>
                      <a:endParaRPr lang="en-IN" sz="2200" dirty="0"/>
                    </a:p>
                  </a:txBody>
                  <a:tcPr marL="82587" marR="82587" marT="41294" marB="41294"/>
                </a:tc>
                <a:tc>
                  <a:txBody>
                    <a:bodyPr/>
                    <a:lstStyle/>
                    <a:p>
                      <a:pPr algn="ctr"/>
                      <a:r>
                        <a:rPr lang="en-US" sz="2200" dirty="0" err="1"/>
                        <a:t>Chromotography</a:t>
                      </a:r>
                      <a:r>
                        <a:rPr lang="en-US" sz="2200" dirty="0"/>
                        <a:t> Process</a:t>
                      </a:r>
                      <a:endParaRPr lang="en-IN" sz="2200" dirty="0"/>
                    </a:p>
                  </a:txBody>
                  <a:tcPr marL="82587" marR="82587" marT="41294" marB="41294"/>
                </a:tc>
                <a:tc>
                  <a:txBody>
                    <a:bodyPr/>
                    <a:lstStyle/>
                    <a:p>
                      <a:pPr algn="ctr"/>
                      <a:r>
                        <a:rPr lang="en-US" sz="2200" dirty="0"/>
                        <a:t>Stationary Phase</a:t>
                      </a:r>
                      <a:endParaRPr lang="en-IN" sz="2200" dirty="0"/>
                    </a:p>
                  </a:txBody>
                  <a:tcPr marL="82587" marR="82587" marT="41294" marB="41294"/>
                </a:tc>
                <a:tc>
                  <a:txBody>
                    <a:bodyPr/>
                    <a:lstStyle/>
                    <a:p>
                      <a:pPr algn="ctr"/>
                      <a:r>
                        <a:rPr lang="en-US" sz="2200" dirty="0"/>
                        <a:t>Mobile Phase</a:t>
                      </a:r>
                      <a:endParaRPr lang="en-IN" sz="2200" dirty="0"/>
                    </a:p>
                  </a:txBody>
                  <a:tcPr marL="82587" marR="82587" marT="41294" marB="41294"/>
                </a:tc>
                <a:extLst>
                  <a:ext uri="{0D108BD9-81ED-4DB2-BD59-A6C34878D82A}">
                    <a16:rowId xmlns:a16="http://schemas.microsoft.com/office/drawing/2014/main" val="176707231"/>
                  </a:ext>
                </a:extLst>
              </a:tr>
              <a:tr h="449586">
                <a:tc>
                  <a:txBody>
                    <a:bodyPr/>
                    <a:lstStyle/>
                    <a:p>
                      <a:pPr algn="ctr"/>
                      <a:r>
                        <a:rPr lang="en-US" sz="2200" dirty="0"/>
                        <a:t>1</a:t>
                      </a:r>
                      <a:endParaRPr lang="en-IN" sz="2200" dirty="0"/>
                    </a:p>
                  </a:txBody>
                  <a:tcPr marL="82587" marR="82587" marT="41294" marB="41294"/>
                </a:tc>
                <a:tc>
                  <a:txBody>
                    <a:bodyPr/>
                    <a:lstStyle/>
                    <a:p>
                      <a:pPr algn="l"/>
                      <a:r>
                        <a:rPr lang="en-US" sz="2200" dirty="0"/>
                        <a:t>Column </a:t>
                      </a:r>
                      <a:r>
                        <a:rPr lang="en-US" sz="2200" dirty="0" err="1"/>
                        <a:t>Chromotograph</a:t>
                      </a:r>
                      <a:r>
                        <a:rPr lang="en-US" sz="2200" dirty="0"/>
                        <a:t> (Adsorption)</a:t>
                      </a:r>
                      <a:endParaRPr lang="en-IN" sz="2200" dirty="0"/>
                    </a:p>
                  </a:txBody>
                  <a:tcPr marL="82587" marR="82587" marT="41294" marB="41294"/>
                </a:tc>
                <a:tc>
                  <a:txBody>
                    <a:bodyPr/>
                    <a:lstStyle/>
                    <a:p>
                      <a:pPr algn="ctr"/>
                      <a:r>
                        <a:rPr lang="en-US" sz="2200" dirty="0"/>
                        <a:t>Solid</a:t>
                      </a:r>
                      <a:endParaRPr lang="en-IN" sz="2200" dirty="0"/>
                    </a:p>
                  </a:txBody>
                  <a:tcPr marL="82587" marR="82587" marT="41294" marB="41294"/>
                </a:tc>
                <a:tc>
                  <a:txBody>
                    <a:bodyPr/>
                    <a:lstStyle/>
                    <a:p>
                      <a:pPr algn="ctr"/>
                      <a:r>
                        <a:rPr lang="en-US" sz="2200" dirty="0"/>
                        <a:t>Liquid</a:t>
                      </a:r>
                      <a:endParaRPr lang="en-IN" sz="2200" dirty="0"/>
                    </a:p>
                  </a:txBody>
                  <a:tcPr marL="82587" marR="82587" marT="41294" marB="41294"/>
                </a:tc>
                <a:extLst>
                  <a:ext uri="{0D108BD9-81ED-4DB2-BD59-A6C34878D82A}">
                    <a16:rowId xmlns:a16="http://schemas.microsoft.com/office/drawing/2014/main" val="1320520277"/>
                  </a:ext>
                </a:extLst>
              </a:tr>
              <a:tr h="449586">
                <a:tc>
                  <a:txBody>
                    <a:bodyPr/>
                    <a:lstStyle/>
                    <a:p>
                      <a:pPr algn="ctr"/>
                      <a:r>
                        <a:rPr lang="en-US" sz="2200" dirty="0"/>
                        <a:t>2</a:t>
                      </a:r>
                      <a:endParaRPr lang="en-IN" sz="2200" dirty="0"/>
                    </a:p>
                  </a:txBody>
                  <a:tcPr marL="82587" marR="82587" marT="41294" marB="41294"/>
                </a:tc>
                <a:tc>
                  <a:txBody>
                    <a:bodyPr/>
                    <a:lstStyle/>
                    <a:p>
                      <a:pPr algn="l"/>
                      <a:r>
                        <a:rPr lang="en-US" sz="2200" dirty="0"/>
                        <a:t>Liquid – liquid portion Chromatography</a:t>
                      </a:r>
                      <a:endParaRPr lang="en-IN" sz="2200" dirty="0"/>
                    </a:p>
                  </a:txBody>
                  <a:tcPr marL="82587" marR="82587" marT="41294" marB="41294"/>
                </a:tc>
                <a:tc>
                  <a:txBody>
                    <a:bodyPr/>
                    <a:lstStyle/>
                    <a:p>
                      <a:pPr algn="ctr"/>
                      <a:r>
                        <a:rPr lang="en-US" sz="2200" dirty="0"/>
                        <a:t>Liquid</a:t>
                      </a:r>
                      <a:endParaRPr lang="en-IN" sz="2200" dirty="0"/>
                    </a:p>
                  </a:txBody>
                  <a:tcPr marL="82587" marR="82587" marT="41294" marB="41294"/>
                </a:tc>
                <a:tc>
                  <a:txBody>
                    <a:bodyPr/>
                    <a:lstStyle/>
                    <a:p>
                      <a:pPr algn="ctr"/>
                      <a:r>
                        <a:rPr lang="en-US" sz="2200" dirty="0"/>
                        <a:t>Liquid</a:t>
                      </a:r>
                      <a:endParaRPr lang="en-IN" sz="2200" dirty="0"/>
                    </a:p>
                  </a:txBody>
                  <a:tcPr marL="82587" marR="82587" marT="41294" marB="41294"/>
                </a:tc>
                <a:extLst>
                  <a:ext uri="{0D108BD9-81ED-4DB2-BD59-A6C34878D82A}">
                    <a16:rowId xmlns:a16="http://schemas.microsoft.com/office/drawing/2014/main" val="3818730165"/>
                  </a:ext>
                </a:extLst>
              </a:tr>
              <a:tr h="449586">
                <a:tc>
                  <a:txBody>
                    <a:bodyPr/>
                    <a:lstStyle/>
                    <a:p>
                      <a:pPr algn="ctr"/>
                      <a:r>
                        <a:rPr lang="en-US" sz="2200" dirty="0"/>
                        <a:t>3</a:t>
                      </a:r>
                      <a:endParaRPr lang="en-IN" sz="2200" dirty="0"/>
                    </a:p>
                  </a:txBody>
                  <a:tcPr marL="82587" marR="82587" marT="41294" marB="41294"/>
                </a:tc>
                <a:tc>
                  <a:txBody>
                    <a:bodyPr/>
                    <a:lstStyle/>
                    <a:p>
                      <a:pPr algn="l"/>
                      <a:r>
                        <a:rPr lang="en-US" sz="2200" dirty="0"/>
                        <a:t>Paper Chromatography</a:t>
                      </a:r>
                      <a:endParaRPr lang="en-IN" sz="2200" dirty="0"/>
                    </a:p>
                  </a:txBody>
                  <a:tcPr marL="82587" marR="82587" marT="41294" marB="41294"/>
                </a:tc>
                <a:tc>
                  <a:txBody>
                    <a:bodyPr/>
                    <a:lstStyle/>
                    <a:p>
                      <a:pPr algn="ctr"/>
                      <a:r>
                        <a:rPr lang="en-US" sz="2200" dirty="0"/>
                        <a:t>Liquid</a:t>
                      </a:r>
                      <a:endParaRPr lang="en-IN" sz="2200" dirty="0"/>
                    </a:p>
                  </a:txBody>
                  <a:tcPr marL="82587" marR="82587" marT="41294" marB="41294"/>
                </a:tc>
                <a:tc>
                  <a:txBody>
                    <a:bodyPr/>
                    <a:lstStyle/>
                    <a:p>
                      <a:pPr algn="ctr"/>
                      <a:r>
                        <a:rPr lang="en-US" sz="2200" dirty="0"/>
                        <a:t>Liquid</a:t>
                      </a:r>
                      <a:endParaRPr lang="en-IN" sz="2200" dirty="0"/>
                    </a:p>
                  </a:txBody>
                  <a:tcPr marL="82587" marR="82587" marT="41294" marB="41294"/>
                </a:tc>
                <a:extLst>
                  <a:ext uri="{0D108BD9-81ED-4DB2-BD59-A6C34878D82A}">
                    <a16:rowId xmlns:a16="http://schemas.microsoft.com/office/drawing/2014/main" val="564053692"/>
                  </a:ext>
                </a:extLst>
              </a:tr>
              <a:tr h="449586">
                <a:tc>
                  <a:txBody>
                    <a:bodyPr/>
                    <a:lstStyle/>
                    <a:p>
                      <a:pPr algn="ctr"/>
                      <a:r>
                        <a:rPr lang="en-US" sz="2200" dirty="0"/>
                        <a:t>4</a:t>
                      </a:r>
                      <a:endParaRPr lang="en-IN" sz="2200" dirty="0"/>
                    </a:p>
                  </a:txBody>
                  <a:tcPr marL="82587" marR="82587" marT="41294" marB="41294"/>
                </a:tc>
                <a:tc>
                  <a:txBody>
                    <a:bodyPr/>
                    <a:lstStyle/>
                    <a:p>
                      <a:pPr algn="l"/>
                      <a:r>
                        <a:rPr lang="en-US" sz="2200" dirty="0"/>
                        <a:t>Thin Layer Chromatography (TLC)</a:t>
                      </a:r>
                      <a:endParaRPr lang="en-IN" sz="2200" dirty="0"/>
                    </a:p>
                  </a:txBody>
                  <a:tcPr marL="82587" marR="82587" marT="41294" marB="41294"/>
                </a:tc>
                <a:tc>
                  <a:txBody>
                    <a:bodyPr/>
                    <a:lstStyle/>
                    <a:p>
                      <a:pPr algn="ctr"/>
                      <a:r>
                        <a:rPr lang="en-US" sz="2200" dirty="0"/>
                        <a:t>Liquid (or) solid</a:t>
                      </a:r>
                      <a:endParaRPr lang="en-IN" sz="2200" dirty="0"/>
                    </a:p>
                  </a:txBody>
                  <a:tcPr marL="82587" marR="82587" marT="41294" marB="41294"/>
                </a:tc>
                <a:tc>
                  <a:txBody>
                    <a:bodyPr/>
                    <a:lstStyle/>
                    <a:p>
                      <a:pPr algn="ctr"/>
                      <a:r>
                        <a:rPr lang="en-US" sz="2200" dirty="0"/>
                        <a:t>Liquid</a:t>
                      </a:r>
                      <a:endParaRPr lang="en-IN" sz="2200" dirty="0"/>
                    </a:p>
                  </a:txBody>
                  <a:tcPr marL="82587" marR="82587" marT="41294" marB="41294"/>
                </a:tc>
                <a:extLst>
                  <a:ext uri="{0D108BD9-81ED-4DB2-BD59-A6C34878D82A}">
                    <a16:rowId xmlns:a16="http://schemas.microsoft.com/office/drawing/2014/main" val="3039229553"/>
                  </a:ext>
                </a:extLst>
              </a:tr>
              <a:tr h="449586">
                <a:tc>
                  <a:txBody>
                    <a:bodyPr/>
                    <a:lstStyle/>
                    <a:p>
                      <a:pPr algn="ctr"/>
                      <a:r>
                        <a:rPr lang="en-US" sz="2200" dirty="0"/>
                        <a:t>5</a:t>
                      </a:r>
                      <a:endParaRPr lang="en-IN" sz="2200" dirty="0"/>
                    </a:p>
                  </a:txBody>
                  <a:tcPr marL="82587" marR="82587" marT="41294" marB="41294"/>
                </a:tc>
                <a:tc>
                  <a:txBody>
                    <a:bodyPr/>
                    <a:lstStyle/>
                    <a:p>
                      <a:pPr algn="l"/>
                      <a:r>
                        <a:rPr lang="en-US" sz="2200" dirty="0"/>
                        <a:t>Gas-Liquid Chromatography (GLC)</a:t>
                      </a:r>
                      <a:endParaRPr lang="en-IN" sz="2200" dirty="0"/>
                    </a:p>
                  </a:txBody>
                  <a:tcPr marL="82587" marR="82587" marT="41294" marB="41294"/>
                </a:tc>
                <a:tc>
                  <a:txBody>
                    <a:bodyPr/>
                    <a:lstStyle/>
                    <a:p>
                      <a:pPr algn="ctr"/>
                      <a:r>
                        <a:rPr lang="en-US" sz="2200" dirty="0"/>
                        <a:t>Liquid</a:t>
                      </a:r>
                      <a:endParaRPr lang="en-IN" sz="2200" dirty="0"/>
                    </a:p>
                  </a:txBody>
                  <a:tcPr marL="82587" marR="82587" marT="41294" marB="41294"/>
                </a:tc>
                <a:tc>
                  <a:txBody>
                    <a:bodyPr/>
                    <a:lstStyle/>
                    <a:p>
                      <a:pPr algn="ctr"/>
                      <a:r>
                        <a:rPr lang="en-US" sz="2200" dirty="0"/>
                        <a:t>Gas</a:t>
                      </a:r>
                      <a:endParaRPr lang="en-IN" sz="2200" dirty="0"/>
                    </a:p>
                  </a:txBody>
                  <a:tcPr marL="82587" marR="82587" marT="41294" marB="41294"/>
                </a:tc>
                <a:extLst>
                  <a:ext uri="{0D108BD9-81ED-4DB2-BD59-A6C34878D82A}">
                    <a16:rowId xmlns:a16="http://schemas.microsoft.com/office/drawing/2014/main" val="3292854448"/>
                  </a:ext>
                </a:extLst>
              </a:tr>
              <a:tr h="449586">
                <a:tc>
                  <a:txBody>
                    <a:bodyPr/>
                    <a:lstStyle/>
                    <a:p>
                      <a:pPr algn="ctr"/>
                      <a:r>
                        <a:rPr lang="en-US" sz="2200" dirty="0"/>
                        <a:t>6</a:t>
                      </a:r>
                      <a:endParaRPr lang="en-IN" sz="2200" dirty="0"/>
                    </a:p>
                  </a:txBody>
                  <a:tcPr marL="82587" marR="82587" marT="41294" marB="41294"/>
                </a:tc>
                <a:tc>
                  <a:txBody>
                    <a:bodyPr/>
                    <a:lstStyle/>
                    <a:p>
                      <a:pPr algn="l"/>
                      <a:r>
                        <a:rPr lang="en-US" sz="2200" dirty="0"/>
                        <a:t>Gas-Solid Chromatography (GSC)</a:t>
                      </a:r>
                      <a:endParaRPr lang="en-IN" sz="2200" dirty="0"/>
                    </a:p>
                  </a:txBody>
                  <a:tcPr marL="82587" marR="82587" marT="41294" marB="41294"/>
                </a:tc>
                <a:tc>
                  <a:txBody>
                    <a:bodyPr/>
                    <a:lstStyle/>
                    <a:p>
                      <a:pPr algn="ctr"/>
                      <a:r>
                        <a:rPr lang="en-US" sz="2200" dirty="0"/>
                        <a:t>Solid</a:t>
                      </a:r>
                      <a:endParaRPr lang="en-IN" sz="2200" dirty="0"/>
                    </a:p>
                  </a:txBody>
                  <a:tcPr marL="82587" marR="82587" marT="41294" marB="41294"/>
                </a:tc>
                <a:tc>
                  <a:txBody>
                    <a:bodyPr/>
                    <a:lstStyle/>
                    <a:p>
                      <a:pPr algn="ctr"/>
                      <a:r>
                        <a:rPr lang="en-US" sz="2200" dirty="0"/>
                        <a:t>Gas</a:t>
                      </a:r>
                      <a:endParaRPr lang="en-IN" sz="2200" dirty="0"/>
                    </a:p>
                  </a:txBody>
                  <a:tcPr marL="82587" marR="82587" marT="41294" marB="41294"/>
                </a:tc>
                <a:extLst>
                  <a:ext uri="{0D108BD9-81ED-4DB2-BD59-A6C34878D82A}">
                    <a16:rowId xmlns:a16="http://schemas.microsoft.com/office/drawing/2014/main" val="611896956"/>
                  </a:ext>
                </a:extLst>
              </a:tr>
              <a:tr h="449586">
                <a:tc>
                  <a:txBody>
                    <a:bodyPr/>
                    <a:lstStyle/>
                    <a:p>
                      <a:pPr algn="ctr"/>
                      <a:r>
                        <a:rPr lang="en-US" sz="2200" dirty="0"/>
                        <a:t>7</a:t>
                      </a:r>
                      <a:endParaRPr lang="en-IN" sz="2200" dirty="0"/>
                    </a:p>
                  </a:txBody>
                  <a:tcPr marL="82587" marR="82587" marT="41294" marB="41294"/>
                </a:tc>
                <a:tc>
                  <a:txBody>
                    <a:bodyPr/>
                    <a:lstStyle/>
                    <a:p>
                      <a:pPr algn="l"/>
                      <a:r>
                        <a:rPr lang="en-US" sz="2200" dirty="0"/>
                        <a:t>Ionic Change Chromatography</a:t>
                      </a:r>
                      <a:endParaRPr lang="en-IN" sz="2200" dirty="0"/>
                    </a:p>
                  </a:txBody>
                  <a:tcPr marL="82587" marR="82587" marT="41294" marB="41294"/>
                </a:tc>
                <a:tc>
                  <a:txBody>
                    <a:bodyPr/>
                    <a:lstStyle/>
                    <a:p>
                      <a:pPr algn="ctr"/>
                      <a:r>
                        <a:rPr lang="en-US" sz="2200" dirty="0"/>
                        <a:t>Solid</a:t>
                      </a:r>
                      <a:endParaRPr lang="en-IN" sz="2200" dirty="0"/>
                    </a:p>
                  </a:txBody>
                  <a:tcPr marL="82587" marR="82587" marT="41294" marB="41294"/>
                </a:tc>
                <a:tc>
                  <a:txBody>
                    <a:bodyPr/>
                    <a:lstStyle/>
                    <a:p>
                      <a:pPr algn="ctr"/>
                      <a:r>
                        <a:rPr lang="en-US" sz="2200" dirty="0"/>
                        <a:t>Liquid</a:t>
                      </a:r>
                      <a:endParaRPr lang="en-IN" sz="2200" dirty="0"/>
                    </a:p>
                  </a:txBody>
                  <a:tcPr marL="82587" marR="82587" marT="41294" marB="41294"/>
                </a:tc>
                <a:extLst>
                  <a:ext uri="{0D108BD9-81ED-4DB2-BD59-A6C34878D82A}">
                    <a16:rowId xmlns:a16="http://schemas.microsoft.com/office/drawing/2014/main" val="1863539695"/>
                  </a:ext>
                </a:extLst>
              </a:tr>
            </a:tbl>
          </a:graphicData>
        </a:graphic>
      </p:graphicFrame>
    </p:spTree>
    <p:extLst>
      <p:ext uri="{BB962C8B-B14F-4D97-AF65-F5344CB8AC3E}">
        <p14:creationId xmlns:p14="http://schemas.microsoft.com/office/powerpoint/2010/main" val="207419939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74915" y="344113"/>
            <a:ext cx="10129433" cy="6237746"/>
          </a:xfrm>
          <a:prstGeom prst="rect">
            <a:avLst/>
          </a:prstGeom>
        </p:spPr>
        <p:txBody>
          <a:bodyPr vert="horz" wrap="square" lIns="0" tIns="10897" rIns="0" bIns="0" rtlCol="0">
            <a:spAutoFit/>
          </a:bodyPr>
          <a:lstStyle/>
          <a:p>
            <a:pPr marL="11471" algn="l">
              <a:spcBef>
                <a:spcPts val="86"/>
              </a:spcBef>
            </a:pPr>
            <a:r>
              <a:rPr lang="en-US" spc="-27" dirty="0"/>
              <a:t>	*	In paper chromatography, a special paper called 				chromatography paper contains water trapped in it 				which acts as the stationary phase</a:t>
            </a:r>
            <a:br>
              <a:rPr lang="en-US" spc="-27" dirty="0"/>
            </a:br>
            <a:br>
              <a:rPr lang="en-US" spc="-27" dirty="0"/>
            </a:br>
            <a:r>
              <a:rPr lang="en-US" spc="-27" dirty="0"/>
              <a:t>	*	The chromatography paper spotted with the solution 			of the mixture at the base is suspended in a suitable 			solvent or a mixture of solvents. This solvent (s) acts 			as the mobile phase</a:t>
            </a:r>
            <a:br>
              <a:rPr lang="en-US" spc="-27" dirty="0"/>
            </a:br>
            <a:br>
              <a:rPr lang="en-US" spc="-27" dirty="0"/>
            </a:br>
            <a:r>
              <a:rPr lang="en-US" spc="-27" dirty="0"/>
              <a:t>	*	The solvent rises up the paper by capillary action and 			moves over the spot</a:t>
            </a:r>
            <a:br>
              <a:rPr lang="en-US" spc="-27" dirty="0"/>
            </a:br>
            <a:r>
              <a:rPr lang="en-US" spc="-27" dirty="0"/>
              <a:t>	*	The paper selectively retains different components as 			per their differing partition in mobile and stationary 				phases and is known as chromatogram.</a:t>
            </a:r>
            <a:br>
              <a:rPr lang="en-US" spc="-27" dirty="0"/>
            </a:br>
            <a:r>
              <a:rPr lang="en-US" spc="-27" dirty="0"/>
              <a:t>	*	The spots of the separated </a:t>
            </a:r>
            <a:r>
              <a:rPr lang="en-US" spc="-27" dirty="0" err="1"/>
              <a:t>coloured</a:t>
            </a:r>
            <a:r>
              <a:rPr lang="en-US" spc="-27" dirty="0"/>
              <a:t> compounds are 			detected</a:t>
            </a:r>
            <a:endParaRPr b="1" spc="-5" baseline="-25000" dirty="0"/>
          </a:p>
        </p:txBody>
      </p:sp>
    </p:spTree>
    <p:extLst>
      <p:ext uri="{BB962C8B-B14F-4D97-AF65-F5344CB8AC3E}">
        <p14:creationId xmlns:p14="http://schemas.microsoft.com/office/powerpoint/2010/main" val="18975135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74914" y="157162"/>
            <a:ext cx="10129433" cy="6664556"/>
          </a:xfrm>
          <a:prstGeom prst="rect">
            <a:avLst/>
          </a:prstGeom>
        </p:spPr>
        <p:txBody>
          <a:bodyPr vert="horz" wrap="square" lIns="0" tIns="10897" rIns="0" bIns="0" rtlCol="0">
            <a:spAutoFit/>
          </a:bodyPr>
          <a:lstStyle/>
          <a:p>
            <a:pPr marL="11471" algn="l" defTabSz="534988">
              <a:spcBef>
                <a:spcPts val="86"/>
              </a:spcBef>
            </a:pPr>
            <a:r>
              <a:rPr lang="en-US" b="1" spc="-27" dirty="0"/>
              <a:t>QUALITATIVE ANALYSIS OF ORGANIC COMPOUNDS</a:t>
            </a:r>
            <a:br>
              <a:rPr lang="en-US" b="1" spc="-27" dirty="0"/>
            </a:br>
            <a:r>
              <a:rPr lang="en-US" b="1" spc="-27" dirty="0"/>
              <a:t>1. Detection of carbon and hydrogen</a:t>
            </a:r>
            <a:br>
              <a:rPr lang="en-US" b="1" spc="-27" dirty="0"/>
            </a:br>
            <a:r>
              <a:rPr lang="en-US" spc="-27" dirty="0"/>
              <a:t>	*	Carbon and hydrogen are detected with –</a:t>
            </a:r>
            <a:r>
              <a:rPr lang="en-US" spc="-27" dirty="0" err="1"/>
              <a:t>CuO</a:t>
            </a:r>
            <a:r>
              <a:rPr lang="en-US" spc="-27" dirty="0"/>
              <a:t> (Cupric Oxide)</a:t>
            </a:r>
            <a:br>
              <a:rPr lang="en-US" spc="-27" dirty="0"/>
            </a:br>
            <a:r>
              <a:rPr lang="en-US" spc="-27" dirty="0"/>
              <a:t>	*	If carbon is present, its forms CO</a:t>
            </a:r>
            <a:r>
              <a:rPr lang="en-US" spc="-27" baseline="-25000" dirty="0"/>
              <a:t>2</a:t>
            </a:r>
            <a:r>
              <a:rPr lang="en-US" spc="-27" dirty="0"/>
              <a:t> gas.  The CO</a:t>
            </a:r>
            <a:r>
              <a:rPr lang="en-US" spc="-27" baseline="-25000" dirty="0"/>
              <a:t>2</a:t>
            </a:r>
            <a:r>
              <a:rPr lang="en-US" spc="-27" dirty="0"/>
              <a:t> gas turns 			lime water milky</a:t>
            </a:r>
            <a:br>
              <a:rPr lang="en-US" spc="-27" dirty="0"/>
            </a:br>
            <a:r>
              <a:rPr lang="en-US" spc="-27" dirty="0"/>
              <a:t>		C + 2CuO </a:t>
            </a:r>
            <a:r>
              <a:rPr lang="en-US" spc="-27" dirty="0">
                <a:sym typeface="Wingdings" panose="05000000000000000000" pitchFamily="2" charset="2"/>
              </a:rPr>
              <a:t> 2Cu + CO</a:t>
            </a:r>
            <a:r>
              <a:rPr lang="en-US" spc="-27" baseline="-25000" dirty="0">
                <a:sym typeface="Wingdings" panose="05000000000000000000" pitchFamily="2" charset="2"/>
              </a:rPr>
              <a:t>2</a:t>
            </a:r>
            <a:r>
              <a:rPr lang="en-US" sz="5419" spc="-27" baseline="-25000" dirty="0">
                <a:sym typeface="Symbol" panose="05050102010706020507" pitchFamily="18" charset="2"/>
              </a:rPr>
              <a:t></a:t>
            </a:r>
            <a:br>
              <a:rPr lang="en-US" spc="-27" dirty="0">
                <a:sym typeface="Wingdings" panose="05000000000000000000" pitchFamily="2" charset="2"/>
              </a:rPr>
            </a:br>
            <a:r>
              <a:rPr lang="en-US" spc="-27" dirty="0">
                <a:sym typeface="Wingdings" panose="05000000000000000000" pitchFamily="2" charset="2"/>
              </a:rPr>
              <a:t>		Ca(OH)</a:t>
            </a:r>
            <a:r>
              <a:rPr lang="en-US" spc="-27" baseline="-25000" dirty="0">
                <a:sym typeface="Wingdings" panose="05000000000000000000" pitchFamily="2" charset="2"/>
              </a:rPr>
              <a:t>2</a:t>
            </a:r>
            <a:r>
              <a:rPr lang="en-US" spc="-27" dirty="0">
                <a:sym typeface="Wingdings" panose="05000000000000000000" pitchFamily="2" charset="2"/>
              </a:rPr>
              <a:t> + CO</a:t>
            </a:r>
            <a:r>
              <a:rPr lang="en-US" spc="-27" baseline="-25000" dirty="0">
                <a:sym typeface="Wingdings" panose="05000000000000000000" pitchFamily="2" charset="2"/>
              </a:rPr>
              <a:t>2</a:t>
            </a:r>
            <a:r>
              <a:rPr lang="en-US" spc="-27" dirty="0">
                <a:sym typeface="Wingdings" panose="05000000000000000000" pitchFamily="2" charset="2"/>
              </a:rPr>
              <a:t>  CaCO</a:t>
            </a:r>
            <a:r>
              <a:rPr lang="en-US" spc="-27" baseline="-25000" dirty="0">
                <a:sym typeface="Wingdings" panose="05000000000000000000" pitchFamily="2" charset="2"/>
              </a:rPr>
              <a:t>3</a:t>
            </a:r>
            <a:r>
              <a:rPr lang="en-US" sz="3252" spc="-27" dirty="0">
                <a:sym typeface="Symbol" panose="05050102010706020507" pitchFamily="18" charset="2"/>
              </a:rPr>
              <a:t></a:t>
            </a:r>
            <a:br>
              <a:rPr lang="en-US" sz="3252" spc="-27" dirty="0">
                <a:sym typeface="Symbol" panose="05050102010706020507" pitchFamily="18" charset="2"/>
              </a:rPr>
            </a:br>
            <a:br>
              <a:rPr lang="en-US" spc="-27" dirty="0">
                <a:sym typeface="Wingdings" panose="05000000000000000000" pitchFamily="2" charset="2"/>
              </a:rPr>
            </a:br>
            <a:r>
              <a:rPr lang="en-US" spc="-27" dirty="0">
                <a:sym typeface="Wingdings" panose="05000000000000000000" pitchFamily="2" charset="2"/>
              </a:rPr>
              <a:t>	*	If hydrogen is present in the compound it forms H</a:t>
            </a:r>
            <a:r>
              <a:rPr lang="en-US" spc="-27" baseline="-25000" dirty="0">
                <a:sym typeface="Wingdings" panose="05000000000000000000" pitchFamily="2" charset="2"/>
              </a:rPr>
              <a:t>2</a:t>
            </a:r>
            <a:r>
              <a:rPr lang="en-US" spc="-27" dirty="0">
                <a:sym typeface="Wingdings" panose="05000000000000000000" pitchFamily="2" charset="2"/>
              </a:rPr>
              <a:t>O </a:t>
            </a:r>
            <a:r>
              <a:rPr lang="en-US" spc="-27" dirty="0" err="1">
                <a:sym typeface="Wingdings" panose="05000000000000000000" pitchFamily="2" charset="2"/>
              </a:rPr>
              <a:t>vapour</a:t>
            </a:r>
            <a:r>
              <a:rPr lang="en-US" spc="-27" dirty="0">
                <a:sym typeface="Wingdings" panose="05000000000000000000" pitchFamily="2" charset="2"/>
              </a:rPr>
              <a:t>.</a:t>
            </a:r>
            <a:br>
              <a:rPr lang="en-US" spc="-27" dirty="0"/>
            </a:br>
            <a:r>
              <a:rPr lang="en-US" spc="-27" dirty="0"/>
              <a:t>		H</a:t>
            </a:r>
            <a:r>
              <a:rPr lang="en-US" spc="-27" baseline="-25000" dirty="0"/>
              <a:t>2</a:t>
            </a:r>
            <a:r>
              <a:rPr lang="en-US" spc="-27" dirty="0"/>
              <a:t>O </a:t>
            </a:r>
            <a:r>
              <a:rPr lang="en-US" spc="-27" dirty="0" err="1"/>
              <a:t>vapours</a:t>
            </a:r>
            <a:r>
              <a:rPr lang="en-US" spc="-27" dirty="0"/>
              <a:t> when passed over white anhydrous CuSO</a:t>
            </a:r>
            <a:r>
              <a:rPr lang="en-US" spc="-27" baseline="-25000" dirty="0"/>
              <a:t>4 </a:t>
            </a:r>
            <a:r>
              <a:rPr lang="en-US" spc="-27" dirty="0"/>
              <a:t>turns it 		blue by forming CuSO</a:t>
            </a:r>
            <a:r>
              <a:rPr lang="en-US" spc="-27" baseline="-25000" dirty="0"/>
              <a:t>4</a:t>
            </a:r>
            <a:r>
              <a:rPr lang="en-US" spc="-27" dirty="0"/>
              <a:t>.5H</a:t>
            </a:r>
            <a:r>
              <a:rPr lang="en-US" spc="-27" baseline="-25000" dirty="0"/>
              <a:t>2</a:t>
            </a:r>
            <a:r>
              <a:rPr lang="en-US" spc="-27" dirty="0"/>
              <a:t>O.</a:t>
            </a:r>
            <a:br>
              <a:rPr lang="en-US" spc="-27" dirty="0"/>
            </a:br>
            <a:r>
              <a:rPr lang="en-US" spc="-27" dirty="0"/>
              <a:t>			2H + </a:t>
            </a:r>
            <a:r>
              <a:rPr lang="en-US" spc="-27" dirty="0" err="1"/>
              <a:t>CuO</a:t>
            </a:r>
            <a:r>
              <a:rPr lang="en-US" spc="-27" dirty="0"/>
              <a:t> </a:t>
            </a:r>
            <a:r>
              <a:rPr lang="en-US" spc="-27" dirty="0">
                <a:sym typeface="Wingdings" panose="05000000000000000000" pitchFamily="2" charset="2"/>
              </a:rPr>
              <a:t> Cu + H</a:t>
            </a:r>
            <a:r>
              <a:rPr lang="en-US" spc="-27" baseline="-25000" dirty="0">
                <a:sym typeface="Wingdings" panose="05000000000000000000" pitchFamily="2" charset="2"/>
              </a:rPr>
              <a:t>2</a:t>
            </a:r>
            <a:r>
              <a:rPr lang="en-US" spc="-27" dirty="0">
                <a:sym typeface="Wingdings" panose="05000000000000000000" pitchFamily="2" charset="2"/>
              </a:rPr>
              <a:t>O</a:t>
            </a:r>
            <a:br>
              <a:rPr lang="en-US" spc="-27" dirty="0">
                <a:sym typeface="Wingdings" panose="05000000000000000000" pitchFamily="2" charset="2"/>
              </a:rPr>
            </a:br>
            <a:r>
              <a:rPr lang="en-US" spc="-27" dirty="0">
                <a:sym typeface="Wingdings" panose="05000000000000000000" pitchFamily="2" charset="2"/>
              </a:rPr>
              <a:t>			CuSO</a:t>
            </a:r>
            <a:r>
              <a:rPr lang="en-US" spc="-27" baseline="-25000" dirty="0">
                <a:sym typeface="Wingdings" panose="05000000000000000000" pitchFamily="2" charset="2"/>
              </a:rPr>
              <a:t>4</a:t>
            </a:r>
            <a:r>
              <a:rPr lang="en-US" spc="-27" dirty="0">
                <a:sym typeface="Wingdings" panose="05000000000000000000" pitchFamily="2" charset="2"/>
              </a:rPr>
              <a:t> + 5H</a:t>
            </a:r>
            <a:r>
              <a:rPr lang="en-US" spc="-27" baseline="-25000" dirty="0">
                <a:sym typeface="Wingdings" panose="05000000000000000000" pitchFamily="2" charset="2"/>
              </a:rPr>
              <a:t>2</a:t>
            </a:r>
            <a:r>
              <a:rPr lang="en-US" spc="-27" dirty="0">
                <a:sym typeface="Wingdings" panose="05000000000000000000" pitchFamily="2" charset="2"/>
              </a:rPr>
              <a:t>O  CuSO</a:t>
            </a:r>
            <a:r>
              <a:rPr lang="en-US" spc="-27" baseline="-25000" dirty="0">
                <a:sym typeface="Wingdings" panose="05000000000000000000" pitchFamily="2" charset="2"/>
              </a:rPr>
              <a:t>4</a:t>
            </a:r>
            <a:r>
              <a:rPr lang="en-US" spc="-27" dirty="0">
                <a:sym typeface="Wingdings" panose="05000000000000000000" pitchFamily="2" charset="2"/>
              </a:rPr>
              <a:t>.5H</a:t>
            </a:r>
            <a:r>
              <a:rPr lang="en-US" spc="-27" baseline="-25000" dirty="0">
                <a:sym typeface="Wingdings" panose="05000000000000000000" pitchFamily="2" charset="2"/>
              </a:rPr>
              <a:t>2</a:t>
            </a:r>
            <a:r>
              <a:rPr lang="en-US" spc="-27" dirty="0">
                <a:sym typeface="Wingdings" panose="05000000000000000000" pitchFamily="2" charset="2"/>
              </a:rPr>
              <a:t>O</a:t>
            </a:r>
            <a:br>
              <a:rPr lang="en-US" spc="-27" dirty="0">
                <a:sym typeface="Wingdings" panose="05000000000000000000" pitchFamily="2" charset="2"/>
              </a:rPr>
            </a:br>
            <a:r>
              <a:rPr lang="en-US" spc="-27" dirty="0">
                <a:sym typeface="Wingdings" panose="05000000000000000000" pitchFamily="2" charset="2"/>
              </a:rPr>
              <a:t>			(white)		  (blue)</a:t>
            </a:r>
            <a:br>
              <a:rPr lang="en-US" spc="-27" dirty="0">
                <a:sym typeface="Wingdings" panose="05000000000000000000" pitchFamily="2" charset="2"/>
              </a:rPr>
            </a:br>
            <a:br>
              <a:rPr lang="en-US" spc="-27" dirty="0"/>
            </a:br>
            <a:endParaRPr b="1" spc="-5" baseline="-25000" dirty="0"/>
          </a:p>
        </p:txBody>
      </p:sp>
    </p:spTree>
    <p:extLst>
      <p:ext uri="{BB962C8B-B14F-4D97-AF65-F5344CB8AC3E}">
        <p14:creationId xmlns:p14="http://schemas.microsoft.com/office/powerpoint/2010/main" val="56624796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74915" y="344114"/>
            <a:ext cx="10129433" cy="6886365"/>
          </a:xfrm>
          <a:prstGeom prst="rect">
            <a:avLst/>
          </a:prstGeom>
        </p:spPr>
        <p:txBody>
          <a:bodyPr vert="horz" wrap="square" lIns="0" tIns="10897" rIns="0" bIns="0" rtlCol="0">
            <a:spAutoFit/>
          </a:bodyPr>
          <a:lstStyle/>
          <a:p>
            <a:pPr marL="11471" algn="l" defTabSz="534988">
              <a:spcBef>
                <a:spcPts val="86"/>
              </a:spcBef>
            </a:pPr>
            <a:r>
              <a:rPr lang="en-US" b="1" spc="-27" dirty="0"/>
              <a:t>2. Detection of halogen, nitrogen and </a:t>
            </a:r>
            <a:r>
              <a:rPr lang="en-US" b="1" spc="-27" dirty="0" err="1"/>
              <a:t>sulphur</a:t>
            </a:r>
            <a:r>
              <a:rPr lang="en-US" b="1" spc="-27" dirty="0"/>
              <a:t> </a:t>
            </a:r>
            <a:br>
              <a:rPr lang="en-US" b="1" spc="-27" dirty="0"/>
            </a:br>
            <a:r>
              <a:rPr lang="en-US" b="1" spc="-27" dirty="0"/>
              <a:t>    (</a:t>
            </a:r>
            <a:r>
              <a:rPr lang="en-US" b="1" spc="-27" dirty="0" err="1"/>
              <a:t>Lassaigne’s</a:t>
            </a:r>
            <a:r>
              <a:rPr lang="en-US" b="1" spc="-27" dirty="0"/>
              <a:t> test or sodium extract test)</a:t>
            </a:r>
            <a:br>
              <a:rPr lang="en-US" b="1" spc="-27" dirty="0"/>
            </a:br>
            <a:r>
              <a:rPr lang="en-US" spc="-27" dirty="0"/>
              <a:t>	*	In </a:t>
            </a:r>
            <a:r>
              <a:rPr lang="en-US" spc="-27" dirty="0" err="1"/>
              <a:t>Lassaigne’s</a:t>
            </a:r>
            <a:r>
              <a:rPr lang="en-US" spc="-27" dirty="0"/>
              <a:t> test, the compound is heated strongly in an 			ignition tube to fuse with sodium metal.  Here nitrogen present 		in the organic compound is converted as CN</a:t>
            </a:r>
            <a:r>
              <a:rPr lang="en-US" spc="-27" baseline="30000" dirty="0"/>
              <a:t>-</a:t>
            </a:r>
            <a:r>
              <a:rPr lang="en-US" spc="-27" dirty="0"/>
              <a:t>.</a:t>
            </a:r>
            <a:br>
              <a:rPr lang="en-US" spc="-27" dirty="0"/>
            </a:br>
            <a:br>
              <a:rPr lang="en-US" spc="-27" dirty="0"/>
            </a:br>
            <a:r>
              <a:rPr lang="en-US" spc="-27" dirty="0"/>
              <a:t>		Na   +   	C 	+ 	 N  </a:t>
            </a:r>
            <a:r>
              <a:rPr lang="en-US" spc="-27" dirty="0">
                <a:sym typeface="Wingdings" panose="05000000000000000000" pitchFamily="2" charset="2"/>
              </a:rPr>
              <a:t> </a:t>
            </a:r>
            <a:r>
              <a:rPr lang="en-US" spc="-27" dirty="0" err="1">
                <a:sym typeface="Wingdings" panose="05000000000000000000" pitchFamily="2" charset="2"/>
              </a:rPr>
              <a:t>NaCN</a:t>
            </a:r>
            <a:br>
              <a:rPr lang="en-US" spc="-27" dirty="0">
                <a:sym typeface="Wingdings" panose="05000000000000000000" pitchFamily="2" charset="2"/>
              </a:rPr>
            </a:br>
            <a:r>
              <a:rPr lang="en-US" spc="-27" dirty="0">
                <a:sym typeface="Wingdings" panose="05000000000000000000" pitchFamily="2" charset="2"/>
              </a:rPr>
              <a:t>		from organic compound	sodium cyanide</a:t>
            </a:r>
            <a:br>
              <a:rPr lang="en-US" spc="-27" dirty="0">
                <a:sym typeface="Wingdings" panose="05000000000000000000" pitchFamily="2" charset="2"/>
              </a:rPr>
            </a:br>
            <a:br>
              <a:rPr lang="en-US" spc="-27" dirty="0">
                <a:sym typeface="Wingdings" panose="05000000000000000000" pitchFamily="2" charset="2"/>
              </a:rPr>
            </a:br>
            <a:r>
              <a:rPr lang="en-US" spc="-27" dirty="0">
                <a:sym typeface="Wingdings" panose="05000000000000000000" pitchFamily="2" charset="2"/>
              </a:rPr>
              <a:t>	*	If </a:t>
            </a:r>
            <a:r>
              <a:rPr lang="en-US" spc="-27" dirty="0" err="1">
                <a:sym typeface="Wingdings" panose="05000000000000000000" pitchFamily="2" charset="2"/>
              </a:rPr>
              <a:t>sulphur</a:t>
            </a:r>
            <a:r>
              <a:rPr lang="en-US" spc="-27" dirty="0">
                <a:sym typeface="Wingdings" panose="05000000000000000000" pitchFamily="2" charset="2"/>
              </a:rPr>
              <a:t> is present in the organic compound is converted 			as S</a:t>
            </a:r>
            <a:r>
              <a:rPr lang="en-US" spc="-27" baseline="30000" dirty="0">
                <a:sym typeface="Wingdings" panose="05000000000000000000" pitchFamily="2" charset="2"/>
              </a:rPr>
              <a:t>2-</a:t>
            </a:r>
            <a:r>
              <a:rPr lang="en-US" spc="-27" dirty="0">
                <a:sym typeface="Wingdings" panose="05000000000000000000" pitchFamily="2" charset="2"/>
              </a:rPr>
              <a:t>.</a:t>
            </a:r>
            <a:br>
              <a:rPr lang="en-US" spc="-27" dirty="0">
                <a:sym typeface="Wingdings" panose="05000000000000000000" pitchFamily="2" charset="2"/>
              </a:rPr>
            </a:br>
            <a:r>
              <a:rPr lang="en-US" spc="-27" dirty="0">
                <a:sym typeface="Wingdings" panose="05000000000000000000" pitchFamily="2" charset="2"/>
              </a:rPr>
              <a:t>		2Na + S  Na</a:t>
            </a:r>
            <a:r>
              <a:rPr lang="en-US" spc="-27" baseline="-25000" dirty="0">
                <a:sym typeface="Wingdings" panose="05000000000000000000" pitchFamily="2" charset="2"/>
              </a:rPr>
              <a:t>2</a:t>
            </a:r>
            <a:r>
              <a:rPr lang="en-US" spc="-27" dirty="0">
                <a:sym typeface="Wingdings" panose="05000000000000000000" pitchFamily="2" charset="2"/>
              </a:rPr>
              <a:t>S</a:t>
            </a:r>
            <a:br>
              <a:rPr lang="en-US" spc="-27" dirty="0">
                <a:sym typeface="Wingdings" panose="05000000000000000000" pitchFamily="2" charset="2"/>
              </a:rPr>
            </a:br>
            <a:r>
              <a:rPr lang="en-US" spc="-27" dirty="0">
                <a:sym typeface="Wingdings" panose="05000000000000000000" pitchFamily="2" charset="2"/>
              </a:rPr>
              <a:t>			Sodium </a:t>
            </a:r>
            <a:r>
              <a:rPr lang="en-US" spc="-27" dirty="0" err="1">
                <a:sym typeface="Wingdings" panose="05000000000000000000" pitchFamily="2" charset="2"/>
              </a:rPr>
              <a:t>sulphide</a:t>
            </a:r>
            <a:br>
              <a:rPr lang="en-US" spc="-27" dirty="0">
                <a:sym typeface="Wingdings" panose="05000000000000000000" pitchFamily="2" charset="2"/>
              </a:rPr>
            </a:br>
            <a:r>
              <a:rPr lang="en-US" spc="-27" dirty="0">
                <a:sym typeface="Wingdings" panose="05000000000000000000" pitchFamily="2" charset="2"/>
              </a:rPr>
              <a:t>	*	If halogens are present in the organic compound are 					converted as X</a:t>
            </a:r>
            <a:r>
              <a:rPr lang="en-US" spc="-27" baseline="30000" dirty="0">
                <a:sym typeface="Wingdings" panose="05000000000000000000" pitchFamily="2" charset="2"/>
              </a:rPr>
              <a:t>-</a:t>
            </a:r>
            <a:r>
              <a:rPr lang="en-US" spc="-27" dirty="0">
                <a:sym typeface="Wingdings" panose="05000000000000000000" pitchFamily="2" charset="2"/>
              </a:rPr>
              <a:t>.</a:t>
            </a:r>
            <a:br>
              <a:rPr lang="en-US" spc="-27" dirty="0">
                <a:sym typeface="Wingdings" panose="05000000000000000000" pitchFamily="2" charset="2"/>
              </a:rPr>
            </a:br>
            <a:r>
              <a:rPr lang="en-US" spc="-27" dirty="0">
                <a:sym typeface="Wingdings" panose="05000000000000000000" pitchFamily="2" charset="2"/>
              </a:rPr>
              <a:t>			2Na + X</a:t>
            </a:r>
            <a:r>
              <a:rPr lang="en-US" spc="-27" baseline="-25000" dirty="0">
                <a:sym typeface="Wingdings" panose="05000000000000000000" pitchFamily="2" charset="2"/>
              </a:rPr>
              <a:t>2</a:t>
            </a:r>
            <a:r>
              <a:rPr lang="en-US" spc="-27" dirty="0">
                <a:sym typeface="Wingdings" panose="05000000000000000000" pitchFamily="2" charset="2"/>
              </a:rPr>
              <a:t>  2NaX  (X = Cl, Br, I)</a:t>
            </a:r>
            <a:br>
              <a:rPr lang="en-US" spc="-27" dirty="0"/>
            </a:br>
            <a:br>
              <a:rPr lang="en-US" spc="-27" dirty="0"/>
            </a:br>
            <a:endParaRPr b="1" spc="-5" baseline="-25000" dirty="0"/>
          </a:p>
        </p:txBody>
      </p:sp>
    </p:spTree>
    <p:extLst>
      <p:ext uri="{BB962C8B-B14F-4D97-AF65-F5344CB8AC3E}">
        <p14:creationId xmlns:p14="http://schemas.microsoft.com/office/powerpoint/2010/main" val="156932521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74915" y="275291"/>
            <a:ext cx="10129433" cy="6886365"/>
          </a:xfrm>
          <a:prstGeom prst="rect">
            <a:avLst/>
          </a:prstGeom>
        </p:spPr>
        <p:txBody>
          <a:bodyPr vert="horz" wrap="square" lIns="0" tIns="10897" rIns="0" bIns="0" rtlCol="0">
            <a:spAutoFit/>
          </a:bodyPr>
          <a:lstStyle/>
          <a:p>
            <a:pPr marL="11471" algn="l" defTabSz="534988">
              <a:spcBef>
                <a:spcPts val="86"/>
              </a:spcBef>
            </a:pPr>
            <a:r>
              <a:rPr lang="en-US" spc="-27" dirty="0">
                <a:sym typeface="Wingdings" panose="05000000000000000000" pitchFamily="2" charset="2"/>
              </a:rPr>
              <a:t>	*	The above obtained fused mass is extracted with water by 			plugging the red hot ignition tube in distilled water and the 			contents are boiled for 10 minutes and filtered.  The filtrate 			is called sodium extract.</a:t>
            </a:r>
            <a:br>
              <a:rPr lang="en-US" spc="-27" dirty="0">
                <a:sym typeface="Wingdings" panose="05000000000000000000" pitchFamily="2" charset="2"/>
              </a:rPr>
            </a:br>
            <a:r>
              <a:rPr lang="en-US" b="1" spc="-27" dirty="0" err="1">
                <a:sym typeface="Wingdings" panose="05000000000000000000" pitchFamily="2" charset="2"/>
              </a:rPr>
              <a:t>i</a:t>
            </a:r>
            <a:r>
              <a:rPr lang="en-US" b="1" spc="-27" dirty="0">
                <a:sym typeface="Wingdings" panose="05000000000000000000" pitchFamily="2" charset="2"/>
              </a:rPr>
              <a:t>. Test for nitrogen</a:t>
            </a:r>
            <a:br>
              <a:rPr lang="en-US" b="1" spc="-27" dirty="0">
                <a:sym typeface="Wingdings" panose="05000000000000000000" pitchFamily="2" charset="2"/>
              </a:rPr>
            </a:br>
            <a:r>
              <a:rPr lang="en-US" b="1" spc="-27" dirty="0">
                <a:sym typeface="Wingdings" panose="05000000000000000000" pitchFamily="2" charset="2"/>
              </a:rPr>
              <a:t>	</a:t>
            </a:r>
            <a:r>
              <a:rPr lang="en-US" spc="-27" dirty="0">
                <a:sym typeface="Wingdings" panose="05000000000000000000" pitchFamily="2" charset="2"/>
              </a:rPr>
              <a:t>*	Take a portion of the sodium extract, if it is not alkaline add  			NaOH solution to it and then freshly prepared ferrous 					sulphate solution.</a:t>
            </a:r>
            <a:br>
              <a:rPr lang="en-US" spc="-27" dirty="0">
                <a:sym typeface="Wingdings" panose="05000000000000000000" pitchFamily="2" charset="2"/>
              </a:rPr>
            </a:br>
            <a:r>
              <a:rPr lang="en-US" spc="-27" dirty="0">
                <a:sym typeface="Wingdings" panose="05000000000000000000" pitchFamily="2" charset="2"/>
              </a:rPr>
              <a:t>	*	Now add 2 or 3 drops of FeCl</a:t>
            </a:r>
            <a:r>
              <a:rPr lang="en-US" spc="-27" baseline="-25000" dirty="0">
                <a:sym typeface="Wingdings" panose="05000000000000000000" pitchFamily="2" charset="2"/>
              </a:rPr>
              <a:t>3</a:t>
            </a:r>
            <a:r>
              <a:rPr lang="en-US" spc="-27" dirty="0">
                <a:sym typeface="Wingdings" panose="05000000000000000000" pitchFamily="2" charset="2"/>
              </a:rPr>
              <a:t> solution, cool, acidify with 				conc. HCl.</a:t>
            </a:r>
            <a:br>
              <a:rPr lang="en-US" spc="-27" dirty="0">
                <a:sym typeface="Wingdings" panose="05000000000000000000" pitchFamily="2" charset="2"/>
              </a:rPr>
            </a:br>
            <a:r>
              <a:rPr lang="en-US" spc="-27" dirty="0">
                <a:sym typeface="Wingdings" panose="05000000000000000000" pitchFamily="2" charset="2"/>
              </a:rPr>
              <a:t>	*	A Prussian blue or green precipitate (or) coloration is 					observed if nitrogen is present.</a:t>
            </a:r>
            <a:br>
              <a:rPr lang="en-US" spc="-27" dirty="0">
                <a:sym typeface="Wingdings" panose="05000000000000000000" pitchFamily="2" charset="2"/>
              </a:rPr>
            </a:br>
            <a:r>
              <a:rPr lang="en-US" spc="-27" dirty="0">
                <a:sym typeface="Wingdings" panose="05000000000000000000" pitchFamily="2" charset="2"/>
              </a:rPr>
              <a:t>		FeSO</a:t>
            </a:r>
            <a:r>
              <a:rPr lang="en-US" spc="-27" baseline="-25000" dirty="0">
                <a:sym typeface="Wingdings" panose="05000000000000000000" pitchFamily="2" charset="2"/>
              </a:rPr>
              <a:t>4</a:t>
            </a:r>
            <a:r>
              <a:rPr lang="en-US" spc="-27" dirty="0">
                <a:sym typeface="Wingdings" panose="05000000000000000000" pitchFamily="2" charset="2"/>
              </a:rPr>
              <a:t> + 2NaOH  Fe(OH)</a:t>
            </a:r>
            <a:r>
              <a:rPr lang="en-US" spc="-27" baseline="-25000" dirty="0">
                <a:sym typeface="Wingdings" panose="05000000000000000000" pitchFamily="2" charset="2"/>
              </a:rPr>
              <a:t>2</a:t>
            </a:r>
            <a:r>
              <a:rPr lang="en-US" spc="-27" dirty="0">
                <a:sym typeface="Wingdings" panose="05000000000000000000" pitchFamily="2" charset="2"/>
              </a:rPr>
              <a:t> + Na</a:t>
            </a:r>
            <a:r>
              <a:rPr lang="en-US" spc="-27" baseline="-25000" dirty="0">
                <a:sym typeface="Wingdings" panose="05000000000000000000" pitchFamily="2" charset="2"/>
              </a:rPr>
              <a:t>2</a:t>
            </a:r>
            <a:r>
              <a:rPr lang="en-US" spc="-27" dirty="0">
                <a:sym typeface="Wingdings" panose="05000000000000000000" pitchFamily="2" charset="2"/>
              </a:rPr>
              <a:t>SO</a:t>
            </a:r>
            <a:r>
              <a:rPr lang="en-US" spc="-27" baseline="-25000" dirty="0">
                <a:sym typeface="Wingdings" panose="05000000000000000000" pitchFamily="2" charset="2"/>
              </a:rPr>
              <a:t>4</a:t>
            </a:r>
            <a:br>
              <a:rPr lang="en-US" spc="-27" dirty="0">
                <a:sym typeface="Wingdings" panose="05000000000000000000" pitchFamily="2" charset="2"/>
              </a:rPr>
            </a:br>
            <a:r>
              <a:rPr lang="en-US" spc="-27" dirty="0">
                <a:sym typeface="Wingdings" panose="05000000000000000000" pitchFamily="2" charset="2"/>
              </a:rPr>
              <a:t>		6NaCN + Fe(OH)</a:t>
            </a:r>
            <a:r>
              <a:rPr lang="en-US" spc="-27" baseline="-25000" dirty="0">
                <a:sym typeface="Wingdings" panose="05000000000000000000" pitchFamily="2" charset="2"/>
              </a:rPr>
              <a:t>2</a:t>
            </a:r>
            <a:r>
              <a:rPr lang="en-US" spc="-27" dirty="0">
                <a:sym typeface="Wingdings" panose="05000000000000000000" pitchFamily="2" charset="2"/>
              </a:rPr>
              <a:t>  Na</a:t>
            </a:r>
            <a:r>
              <a:rPr lang="en-US" spc="-27" baseline="-25000" dirty="0">
                <a:sym typeface="Wingdings" panose="05000000000000000000" pitchFamily="2" charset="2"/>
              </a:rPr>
              <a:t>4</a:t>
            </a:r>
            <a:r>
              <a:rPr lang="en-US" spc="-27" dirty="0">
                <a:sym typeface="Wingdings" panose="05000000000000000000" pitchFamily="2" charset="2"/>
              </a:rPr>
              <a:t>[Fe(CN)</a:t>
            </a:r>
            <a:r>
              <a:rPr lang="en-US" spc="-27" baseline="-25000" dirty="0">
                <a:sym typeface="Wingdings" panose="05000000000000000000" pitchFamily="2" charset="2"/>
              </a:rPr>
              <a:t>6</a:t>
            </a:r>
            <a:r>
              <a:rPr lang="en-US" spc="-27" dirty="0">
                <a:sym typeface="Wingdings" panose="05000000000000000000" pitchFamily="2" charset="2"/>
              </a:rPr>
              <a:t>] + 2NaOH</a:t>
            </a:r>
            <a:br>
              <a:rPr lang="en-US" spc="-27" dirty="0">
                <a:sym typeface="Wingdings" panose="05000000000000000000" pitchFamily="2" charset="2"/>
              </a:rPr>
            </a:br>
            <a:r>
              <a:rPr lang="en-US" spc="-27" dirty="0">
                <a:sym typeface="Wingdings" panose="05000000000000000000" pitchFamily="2" charset="2"/>
              </a:rPr>
              <a:t>			sodium ferrocyanide</a:t>
            </a:r>
            <a:br>
              <a:rPr lang="en-US" spc="-27" dirty="0">
                <a:sym typeface="Wingdings" panose="05000000000000000000" pitchFamily="2" charset="2"/>
              </a:rPr>
            </a:br>
            <a:r>
              <a:rPr lang="en-US" spc="-27" dirty="0">
                <a:sym typeface="Wingdings" panose="05000000000000000000" pitchFamily="2" charset="2"/>
              </a:rPr>
              <a:t>		3Na4[Fe(CN)</a:t>
            </a:r>
            <a:r>
              <a:rPr lang="en-US" spc="-27" baseline="-25000" dirty="0">
                <a:sym typeface="Wingdings" panose="05000000000000000000" pitchFamily="2" charset="2"/>
              </a:rPr>
              <a:t>6</a:t>
            </a:r>
            <a:r>
              <a:rPr lang="en-US" spc="-27" dirty="0">
                <a:sym typeface="Wingdings" panose="05000000000000000000" pitchFamily="2" charset="2"/>
              </a:rPr>
              <a:t>] + 4FeCl</a:t>
            </a:r>
            <a:r>
              <a:rPr lang="en-US" spc="-27" baseline="-25000" dirty="0">
                <a:sym typeface="Wingdings" panose="05000000000000000000" pitchFamily="2" charset="2"/>
              </a:rPr>
              <a:t>3</a:t>
            </a:r>
            <a:r>
              <a:rPr lang="en-US" spc="-27" dirty="0">
                <a:sym typeface="Wingdings" panose="05000000000000000000" pitchFamily="2" charset="2"/>
              </a:rPr>
              <a:t>  Fe</a:t>
            </a:r>
            <a:r>
              <a:rPr lang="en-US" spc="-27" baseline="-25000" dirty="0">
                <a:sym typeface="Wingdings" panose="05000000000000000000" pitchFamily="2" charset="2"/>
              </a:rPr>
              <a:t>4</a:t>
            </a:r>
            <a:r>
              <a:rPr lang="en-US" spc="-27" dirty="0">
                <a:sym typeface="Wingdings" panose="05000000000000000000" pitchFamily="2" charset="2"/>
              </a:rPr>
              <a:t>[Fe(CN)</a:t>
            </a:r>
            <a:r>
              <a:rPr lang="en-US" spc="-27" baseline="-25000" dirty="0">
                <a:sym typeface="Wingdings" panose="05000000000000000000" pitchFamily="2" charset="2"/>
              </a:rPr>
              <a:t>6</a:t>
            </a:r>
            <a:r>
              <a:rPr lang="en-US" spc="-27" dirty="0">
                <a:sym typeface="Wingdings" panose="05000000000000000000" pitchFamily="2" charset="2"/>
              </a:rPr>
              <a:t>]</a:t>
            </a:r>
            <a:r>
              <a:rPr lang="en-US" spc="-27" baseline="-25000" dirty="0">
                <a:sym typeface="Wingdings" panose="05000000000000000000" pitchFamily="2" charset="2"/>
              </a:rPr>
              <a:t>3</a:t>
            </a:r>
            <a:r>
              <a:rPr lang="en-US" spc="-27" dirty="0">
                <a:sym typeface="Wingdings" panose="05000000000000000000" pitchFamily="2" charset="2"/>
              </a:rPr>
              <a:t> + 12 NaCl</a:t>
            </a:r>
            <a:br>
              <a:rPr lang="en-US" spc="-27" dirty="0">
                <a:sym typeface="Wingdings" panose="05000000000000000000" pitchFamily="2" charset="2"/>
              </a:rPr>
            </a:br>
            <a:r>
              <a:rPr lang="en-US" spc="-27" dirty="0">
                <a:sym typeface="Wingdings" panose="05000000000000000000" pitchFamily="2" charset="2"/>
              </a:rPr>
              <a:t>			Ferric ferrocyanide (Prussian blue)</a:t>
            </a:r>
            <a:br>
              <a:rPr lang="en-US" spc="-27" dirty="0">
                <a:sym typeface="Wingdings" panose="05000000000000000000" pitchFamily="2" charset="2"/>
              </a:rPr>
            </a:br>
            <a:endParaRPr b="1" spc="-5" baseline="-25000" dirty="0"/>
          </a:p>
        </p:txBody>
      </p:sp>
    </p:spTree>
    <p:extLst>
      <p:ext uri="{BB962C8B-B14F-4D97-AF65-F5344CB8AC3E}">
        <p14:creationId xmlns:p14="http://schemas.microsoft.com/office/powerpoint/2010/main" val="159665174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74915" y="275291"/>
            <a:ext cx="10129433" cy="6237746"/>
          </a:xfrm>
          <a:prstGeom prst="rect">
            <a:avLst/>
          </a:prstGeom>
        </p:spPr>
        <p:txBody>
          <a:bodyPr vert="horz" wrap="square" lIns="0" tIns="10897" rIns="0" bIns="0" rtlCol="0">
            <a:spAutoFit/>
          </a:bodyPr>
          <a:lstStyle/>
          <a:p>
            <a:pPr marL="11471" algn="l" defTabSz="534988">
              <a:spcBef>
                <a:spcPts val="86"/>
              </a:spcBef>
            </a:pPr>
            <a:r>
              <a:rPr lang="en-US" b="1" spc="-27" dirty="0">
                <a:sym typeface="Wingdings" panose="05000000000000000000" pitchFamily="2" charset="2"/>
              </a:rPr>
              <a:t>Detection of Nitrogen</a:t>
            </a:r>
            <a:br>
              <a:rPr lang="en-US" b="1" spc="-27" dirty="0">
                <a:sym typeface="Wingdings" panose="05000000000000000000" pitchFamily="2" charset="2"/>
              </a:rPr>
            </a:br>
            <a:r>
              <a:rPr lang="en-US" b="1" spc="-27" dirty="0">
                <a:sym typeface="Wingdings" panose="05000000000000000000" pitchFamily="2" charset="2"/>
              </a:rPr>
              <a:t>	</a:t>
            </a:r>
            <a:r>
              <a:rPr lang="en-US" spc="-27" dirty="0">
                <a:sym typeface="Wingdings" panose="05000000000000000000" pitchFamily="2" charset="2"/>
              </a:rPr>
              <a:t>*	</a:t>
            </a:r>
            <a:r>
              <a:rPr lang="en-US" b="1" spc="-27" dirty="0" err="1">
                <a:sym typeface="Wingdings" panose="05000000000000000000" pitchFamily="2" charset="2"/>
              </a:rPr>
              <a:t>Sodalime</a:t>
            </a:r>
            <a:r>
              <a:rPr lang="en-US" b="1" spc="-27" dirty="0">
                <a:sym typeface="Wingdings" panose="05000000000000000000" pitchFamily="2" charset="2"/>
              </a:rPr>
              <a:t> test :</a:t>
            </a:r>
            <a:r>
              <a:rPr lang="en-US" spc="-27" dirty="0">
                <a:sym typeface="Wingdings" panose="05000000000000000000" pitchFamily="2" charset="2"/>
              </a:rPr>
              <a:t> A pinch of an organic compound is heated 			strongly with </a:t>
            </a:r>
            <a:r>
              <a:rPr lang="en-US" spc="-27" dirty="0" err="1">
                <a:sym typeface="Wingdings" panose="05000000000000000000" pitchFamily="2" charset="2"/>
              </a:rPr>
              <a:t>sodalime</a:t>
            </a:r>
            <a:r>
              <a:rPr lang="en-US" spc="-27" dirty="0">
                <a:sym typeface="Wingdings" panose="05000000000000000000" pitchFamily="2" charset="2"/>
              </a:rPr>
              <a:t> (</a:t>
            </a:r>
            <a:r>
              <a:rPr lang="en-US" spc="-27" dirty="0" err="1">
                <a:sym typeface="Wingdings" panose="05000000000000000000" pitchFamily="2" charset="2"/>
              </a:rPr>
              <a:t>NaOH+CaO</a:t>
            </a:r>
            <a:r>
              <a:rPr lang="en-US" spc="-27" dirty="0">
                <a:sym typeface="Wingdings" panose="05000000000000000000" pitchFamily="2" charset="2"/>
              </a:rPr>
              <a:t>) in a test tube the 				evolution of ammonia gives the indication of Nitrogen</a:t>
            </a:r>
            <a:br>
              <a:rPr lang="en-US" spc="-27" dirty="0">
                <a:sym typeface="Wingdings" panose="05000000000000000000" pitchFamily="2" charset="2"/>
              </a:rPr>
            </a:br>
            <a:r>
              <a:rPr lang="en-US" spc="-27" dirty="0">
                <a:sym typeface="Wingdings" panose="05000000000000000000" pitchFamily="2" charset="2"/>
              </a:rPr>
              <a:t>	*	</a:t>
            </a:r>
            <a:r>
              <a:rPr lang="en-US" b="1" spc="-27" dirty="0">
                <a:sym typeface="Wingdings" panose="05000000000000000000" pitchFamily="2" charset="2"/>
              </a:rPr>
              <a:t>Limitation :</a:t>
            </a:r>
            <a:r>
              <a:rPr lang="en-US" spc="-27" dirty="0">
                <a:sym typeface="Wingdings" panose="05000000000000000000" pitchFamily="2" charset="2"/>
              </a:rPr>
              <a:t> A large number of organic compounds such 			as nitro and diazo compounds do not liberate ammonia 				under these conditions.</a:t>
            </a:r>
            <a:br>
              <a:rPr lang="en-US" spc="-27" dirty="0">
                <a:sym typeface="Wingdings" panose="05000000000000000000" pitchFamily="2" charset="2"/>
              </a:rPr>
            </a:br>
            <a:r>
              <a:rPr lang="en-US" spc="-27" dirty="0">
                <a:sym typeface="Wingdings" panose="05000000000000000000" pitchFamily="2" charset="2"/>
              </a:rPr>
              <a:t>		</a:t>
            </a:r>
            <a:br>
              <a:rPr lang="en-US" spc="-27" dirty="0">
                <a:sym typeface="Wingdings" panose="05000000000000000000" pitchFamily="2" charset="2"/>
              </a:rPr>
            </a:br>
            <a:r>
              <a:rPr lang="en-US" b="1" spc="-27" dirty="0">
                <a:sym typeface="Wingdings" panose="05000000000000000000" pitchFamily="2" charset="2"/>
              </a:rPr>
              <a:t>ii. Test for </a:t>
            </a:r>
            <a:r>
              <a:rPr lang="en-US" b="1" spc="-27" dirty="0" err="1">
                <a:sym typeface="Wingdings" panose="05000000000000000000" pitchFamily="2" charset="2"/>
              </a:rPr>
              <a:t>sulphur</a:t>
            </a:r>
            <a:r>
              <a:rPr lang="en-US" b="1" spc="-27" dirty="0">
                <a:sym typeface="Wingdings" panose="05000000000000000000" pitchFamily="2" charset="2"/>
              </a:rPr>
              <a:t>	</a:t>
            </a:r>
            <a:br>
              <a:rPr lang="en-US" b="1" spc="-27" dirty="0">
                <a:sym typeface="Wingdings" panose="05000000000000000000" pitchFamily="2" charset="2"/>
              </a:rPr>
            </a:br>
            <a:r>
              <a:rPr lang="en-US" spc="-27" dirty="0">
                <a:sym typeface="Wingdings" panose="05000000000000000000" pitchFamily="2" charset="2"/>
              </a:rPr>
              <a:t>	*	To a portion of the Na extract add freshly prepared sodium 			nitroprusside solution</a:t>
            </a:r>
            <a:br>
              <a:rPr lang="en-US" spc="-27" dirty="0">
                <a:sym typeface="Wingdings" panose="05000000000000000000" pitchFamily="2" charset="2"/>
              </a:rPr>
            </a:br>
            <a:r>
              <a:rPr lang="en-US" spc="-27" dirty="0">
                <a:sym typeface="Wingdings" panose="05000000000000000000" pitchFamily="2" charset="2"/>
              </a:rPr>
              <a:t>	*	A deep violet </a:t>
            </a:r>
            <a:r>
              <a:rPr lang="en-US" spc="-27" dirty="0" err="1">
                <a:sym typeface="Wingdings" panose="05000000000000000000" pitchFamily="2" charset="2"/>
              </a:rPr>
              <a:t>colouration</a:t>
            </a:r>
            <a:r>
              <a:rPr lang="en-US" spc="-27" dirty="0">
                <a:sym typeface="Wingdings" panose="05000000000000000000" pitchFamily="2" charset="2"/>
              </a:rPr>
              <a:t> takes place</a:t>
            </a:r>
            <a:br>
              <a:rPr lang="en-US" spc="-27" dirty="0">
                <a:sym typeface="Wingdings" panose="05000000000000000000" pitchFamily="2" charset="2"/>
              </a:rPr>
            </a:br>
            <a:r>
              <a:rPr lang="en-US" spc="-27" dirty="0">
                <a:sym typeface="Wingdings" panose="05000000000000000000" pitchFamily="2" charset="2"/>
              </a:rPr>
              <a:t>			S</a:t>
            </a:r>
            <a:r>
              <a:rPr lang="en-US" spc="-27" baseline="30000" dirty="0">
                <a:sym typeface="Wingdings" panose="05000000000000000000" pitchFamily="2" charset="2"/>
              </a:rPr>
              <a:t>2-</a:t>
            </a:r>
            <a:r>
              <a:rPr lang="en-US" spc="-27" dirty="0">
                <a:sym typeface="Wingdings" panose="05000000000000000000" pitchFamily="2" charset="2"/>
              </a:rPr>
              <a:t> + [Fe(CN)</a:t>
            </a:r>
            <a:r>
              <a:rPr lang="en-US" spc="-27" baseline="-25000" dirty="0">
                <a:sym typeface="Wingdings" panose="05000000000000000000" pitchFamily="2" charset="2"/>
              </a:rPr>
              <a:t>5</a:t>
            </a:r>
            <a:r>
              <a:rPr lang="en-US" spc="-27" dirty="0">
                <a:sym typeface="Wingdings" panose="05000000000000000000" pitchFamily="2" charset="2"/>
              </a:rPr>
              <a:t> NO]</a:t>
            </a:r>
            <a:r>
              <a:rPr lang="en-US" spc="-27" baseline="30000" dirty="0">
                <a:sym typeface="Wingdings" panose="05000000000000000000" pitchFamily="2" charset="2"/>
              </a:rPr>
              <a:t>2-</a:t>
            </a:r>
            <a:r>
              <a:rPr lang="en-US" spc="-27" dirty="0">
                <a:sym typeface="Wingdings" panose="05000000000000000000" pitchFamily="2" charset="2"/>
              </a:rPr>
              <a:t>  [Fe(CN)</a:t>
            </a:r>
            <a:r>
              <a:rPr lang="en-US" spc="-27" baseline="-25000" dirty="0">
                <a:sym typeface="Wingdings" panose="05000000000000000000" pitchFamily="2" charset="2"/>
              </a:rPr>
              <a:t>5</a:t>
            </a:r>
            <a:r>
              <a:rPr lang="en-US" spc="-27" dirty="0">
                <a:sym typeface="Wingdings" panose="05000000000000000000" pitchFamily="2" charset="2"/>
              </a:rPr>
              <a:t> NOS]</a:t>
            </a:r>
            <a:r>
              <a:rPr lang="en-US" spc="-27" baseline="30000" dirty="0">
                <a:sym typeface="Wingdings" panose="05000000000000000000" pitchFamily="2" charset="2"/>
              </a:rPr>
              <a:t>4-</a:t>
            </a:r>
            <a:br>
              <a:rPr lang="en-US" spc="-27" dirty="0">
                <a:sym typeface="Wingdings" panose="05000000000000000000" pitchFamily="2" charset="2"/>
              </a:rPr>
            </a:br>
            <a:r>
              <a:rPr lang="en-US" spc="-27" dirty="0">
                <a:sym typeface="Wingdings" panose="05000000000000000000" pitchFamily="2" charset="2"/>
              </a:rPr>
              <a:t>			nitroprusside violet</a:t>
            </a:r>
            <a:br>
              <a:rPr lang="en-US" spc="-27" dirty="0">
                <a:sym typeface="Wingdings" panose="05000000000000000000" pitchFamily="2" charset="2"/>
              </a:rPr>
            </a:br>
            <a:r>
              <a:rPr lang="en-US" spc="-27" dirty="0">
                <a:sym typeface="Wingdings" panose="05000000000000000000" pitchFamily="2" charset="2"/>
              </a:rPr>
              <a:t>	*	If N, S both are present gives </a:t>
            </a:r>
            <a:r>
              <a:rPr lang="en-US" spc="-27" dirty="0" err="1">
                <a:sym typeface="Wingdings" panose="05000000000000000000" pitchFamily="2" charset="2"/>
              </a:rPr>
              <a:t>thiocynate</a:t>
            </a:r>
            <a:r>
              <a:rPr lang="en-US" spc="-27" dirty="0">
                <a:sym typeface="Wingdings" panose="05000000000000000000" pitchFamily="2" charset="2"/>
              </a:rPr>
              <a:t>,</a:t>
            </a:r>
            <a:br>
              <a:rPr lang="en-US" spc="-27" dirty="0">
                <a:sym typeface="Wingdings" panose="05000000000000000000" pitchFamily="2" charset="2"/>
              </a:rPr>
            </a:br>
            <a:r>
              <a:rPr lang="en-US" spc="-27" dirty="0">
                <a:sym typeface="Wingdings" panose="05000000000000000000" pitchFamily="2" charset="2"/>
              </a:rPr>
              <a:t>			Na + C + N + S  </a:t>
            </a:r>
            <a:r>
              <a:rPr lang="en-US" spc="-27" dirty="0" err="1">
                <a:sym typeface="Wingdings" panose="05000000000000000000" pitchFamily="2" charset="2"/>
              </a:rPr>
              <a:t>NaSCN</a:t>
            </a:r>
            <a:endParaRPr spc="-5" baseline="-25000" dirty="0"/>
          </a:p>
        </p:txBody>
      </p:sp>
    </p:spTree>
    <p:extLst>
      <p:ext uri="{BB962C8B-B14F-4D97-AF65-F5344CB8AC3E}">
        <p14:creationId xmlns:p14="http://schemas.microsoft.com/office/powerpoint/2010/main" val="421396161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74914" y="390787"/>
            <a:ext cx="10129433" cy="6238349"/>
          </a:xfrm>
          <a:prstGeom prst="rect">
            <a:avLst/>
          </a:prstGeom>
        </p:spPr>
        <p:txBody>
          <a:bodyPr vert="horz" wrap="square" lIns="0" tIns="10897" rIns="0" bIns="0" rtlCol="0">
            <a:spAutoFit/>
          </a:bodyPr>
          <a:lstStyle/>
          <a:p>
            <a:pPr marL="11471" algn="l" defTabSz="534988">
              <a:spcBef>
                <a:spcPts val="86"/>
              </a:spcBef>
            </a:pPr>
            <a:r>
              <a:rPr lang="en-US" spc="-27" dirty="0">
                <a:sym typeface="Wingdings" panose="05000000000000000000" pitchFamily="2" charset="2"/>
              </a:rPr>
              <a:t>	*	To this, FeCl</a:t>
            </a:r>
            <a:r>
              <a:rPr lang="en-US" spc="-27" baseline="-25000" dirty="0">
                <a:sym typeface="Wingdings" panose="05000000000000000000" pitchFamily="2" charset="2"/>
              </a:rPr>
              <a:t>3</a:t>
            </a:r>
            <a:r>
              <a:rPr lang="en-US" spc="-27" dirty="0">
                <a:sym typeface="Wingdings" panose="05000000000000000000" pitchFamily="2" charset="2"/>
              </a:rPr>
              <a:t> solution is added,</a:t>
            </a:r>
            <a:br>
              <a:rPr lang="en-US" spc="-27" dirty="0">
                <a:sym typeface="Wingdings" panose="05000000000000000000" pitchFamily="2" charset="2"/>
              </a:rPr>
            </a:br>
            <a:br>
              <a:rPr lang="en-US" spc="-27" dirty="0">
                <a:sym typeface="Wingdings" panose="05000000000000000000" pitchFamily="2" charset="2"/>
              </a:rPr>
            </a:br>
            <a:r>
              <a:rPr lang="en-US" spc="-27" dirty="0">
                <a:sym typeface="Wingdings" panose="05000000000000000000" pitchFamily="2" charset="2"/>
              </a:rPr>
              <a:t>		Fe</a:t>
            </a:r>
            <a:r>
              <a:rPr lang="en-US" spc="-27" baseline="30000" dirty="0">
                <a:sym typeface="Wingdings" panose="05000000000000000000" pitchFamily="2" charset="2"/>
              </a:rPr>
              <a:t>3+</a:t>
            </a:r>
            <a:r>
              <a:rPr lang="en-US" spc="-27" dirty="0">
                <a:sym typeface="Wingdings" panose="05000000000000000000" pitchFamily="2" charset="2"/>
              </a:rPr>
              <a:t> + SCN</a:t>
            </a:r>
            <a:r>
              <a:rPr lang="en-US" spc="-27" baseline="30000" dirty="0">
                <a:sym typeface="Wingdings" panose="05000000000000000000" pitchFamily="2" charset="2"/>
              </a:rPr>
              <a:t>-</a:t>
            </a:r>
            <a:r>
              <a:rPr lang="en-US" spc="-27" dirty="0">
                <a:sym typeface="Wingdings" panose="05000000000000000000" pitchFamily="2" charset="2"/>
              </a:rPr>
              <a:t>  [Fe(SCN)</a:t>
            </a:r>
            <a:r>
              <a:rPr lang="en-US" spc="-27" baseline="-25000" dirty="0">
                <a:sym typeface="Wingdings" panose="05000000000000000000" pitchFamily="2" charset="2"/>
              </a:rPr>
              <a:t>6</a:t>
            </a:r>
            <a:r>
              <a:rPr lang="en-US" spc="-27" dirty="0">
                <a:sym typeface="Wingdings" panose="05000000000000000000" pitchFamily="2" charset="2"/>
              </a:rPr>
              <a:t>]</a:t>
            </a:r>
            <a:r>
              <a:rPr lang="en-US" spc="-27" baseline="30000" dirty="0">
                <a:sym typeface="Wingdings" panose="05000000000000000000" pitchFamily="2" charset="2"/>
              </a:rPr>
              <a:t>-3</a:t>
            </a:r>
            <a:br>
              <a:rPr lang="en-US" spc="-27" baseline="30000" dirty="0">
                <a:sym typeface="Wingdings" panose="05000000000000000000" pitchFamily="2" charset="2"/>
              </a:rPr>
            </a:br>
            <a:br>
              <a:rPr lang="en-US" spc="-27" dirty="0">
                <a:sym typeface="Wingdings" panose="05000000000000000000" pitchFamily="2" charset="2"/>
              </a:rPr>
            </a:br>
            <a:r>
              <a:rPr lang="en-US" spc="-27" dirty="0">
                <a:sym typeface="Wingdings" panose="05000000000000000000" pitchFamily="2" charset="2"/>
              </a:rPr>
              <a:t>	*	It gives only blood red </a:t>
            </a:r>
            <a:r>
              <a:rPr lang="en-US" spc="-27" dirty="0" err="1">
                <a:sym typeface="Wingdings" panose="05000000000000000000" pitchFamily="2" charset="2"/>
              </a:rPr>
              <a:t>colour</a:t>
            </a:r>
            <a:br>
              <a:rPr lang="en-US" spc="-27" dirty="0">
                <a:sym typeface="Wingdings" panose="05000000000000000000" pitchFamily="2" charset="2"/>
              </a:rPr>
            </a:br>
            <a:r>
              <a:rPr lang="en-US" spc="-27" dirty="0">
                <a:sym typeface="Wingdings" panose="05000000000000000000" pitchFamily="2" charset="2"/>
              </a:rPr>
              <a:t>	*	No Blood red </a:t>
            </a:r>
            <a:r>
              <a:rPr lang="en-US" spc="-27" dirty="0" err="1">
                <a:sym typeface="Wingdings" panose="05000000000000000000" pitchFamily="2" charset="2"/>
              </a:rPr>
              <a:t>colour</a:t>
            </a:r>
            <a:r>
              <a:rPr lang="en-US" spc="-27" dirty="0">
                <a:sym typeface="Wingdings" panose="05000000000000000000" pitchFamily="2" charset="2"/>
              </a:rPr>
              <a:t> or Prussian blue </a:t>
            </a:r>
            <a:r>
              <a:rPr lang="en-US" spc="-27" dirty="0" err="1">
                <a:sym typeface="Wingdings" panose="05000000000000000000" pitchFamily="2" charset="2"/>
              </a:rPr>
              <a:t>colour</a:t>
            </a:r>
            <a:r>
              <a:rPr lang="en-US" spc="-27" dirty="0">
                <a:sym typeface="Wingdings" panose="05000000000000000000" pitchFamily="2" charset="2"/>
              </a:rPr>
              <a:t> indicates that 			there are no N or S.  If sodium fusion is carried out with 				excess of `Na’ the thiocyanate decomposes to yield CN</a:t>
            </a:r>
            <a:r>
              <a:rPr lang="en-US" spc="-27" baseline="30000" dirty="0">
                <a:sym typeface="Wingdings" panose="05000000000000000000" pitchFamily="2" charset="2"/>
              </a:rPr>
              <a:t>-</a:t>
            </a:r>
            <a:r>
              <a:rPr lang="en-US" spc="-27" dirty="0">
                <a:sym typeface="Wingdings" panose="05000000000000000000" pitchFamily="2" charset="2"/>
              </a:rPr>
              <a:t> 				and S</a:t>
            </a:r>
            <a:r>
              <a:rPr lang="en-US" spc="-27" baseline="30000" dirty="0">
                <a:sym typeface="Wingdings" panose="05000000000000000000" pitchFamily="2" charset="2"/>
              </a:rPr>
              <a:t>2-</a:t>
            </a:r>
            <a:br>
              <a:rPr lang="en-US" spc="-27" dirty="0">
                <a:sym typeface="Wingdings" panose="05000000000000000000" pitchFamily="2" charset="2"/>
              </a:rPr>
            </a:br>
            <a:r>
              <a:rPr lang="en-US" spc="-27" dirty="0">
                <a:sym typeface="Wingdings" panose="05000000000000000000" pitchFamily="2" charset="2"/>
              </a:rPr>
              <a:t>		</a:t>
            </a:r>
            <a:br>
              <a:rPr lang="en-US" spc="-27" dirty="0">
                <a:sym typeface="Wingdings" panose="05000000000000000000" pitchFamily="2" charset="2"/>
              </a:rPr>
            </a:br>
            <a:r>
              <a:rPr lang="en-US" spc="-27" dirty="0">
                <a:sym typeface="Wingdings" panose="05000000000000000000" pitchFamily="2" charset="2"/>
              </a:rPr>
              <a:t>		</a:t>
            </a:r>
            <a:r>
              <a:rPr lang="en-US" spc="-27" dirty="0" err="1">
                <a:sym typeface="Wingdings" panose="05000000000000000000" pitchFamily="2" charset="2"/>
              </a:rPr>
              <a:t>NaSCN</a:t>
            </a:r>
            <a:r>
              <a:rPr lang="en-US" spc="-27" dirty="0">
                <a:sym typeface="Wingdings" panose="05000000000000000000" pitchFamily="2" charset="2"/>
              </a:rPr>
              <a:t> + 2Na  </a:t>
            </a:r>
            <a:r>
              <a:rPr lang="en-US" spc="-27" dirty="0" err="1">
                <a:sym typeface="Wingdings" panose="05000000000000000000" pitchFamily="2" charset="2"/>
              </a:rPr>
              <a:t>NaCN</a:t>
            </a:r>
            <a:r>
              <a:rPr lang="en-US" spc="-27" dirty="0">
                <a:sym typeface="Wingdings" panose="05000000000000000000" pitchFamily="2" charset="2"/>
              </a:rPr>
              <a:t> + Na</a:t>
            </a:r>
            <a:r>
              <a:rPr lang="en-US" spc="-27" baseline="-25000" dirty="0">
                <a:sym typeface="Wingdings" panose="05000000000000000000" pitchFamily="2" charset="2"/>
              </a:rPr>
              <a:t>2</a:t>
            </a:r>
            <a:r>
              <a:rPr lang="en-US" spc="-27" dirty="0">
                <a:sym typeface="Wingdings" panose="05000000000000000000" pitchFamily="2" charset="2"/>
              </a:rPr>
              <a:t>S</a:t>
            </a:r>
            <a:br>
              <a:rPr lang="en-US" spc="-27" dirty="0">
                <a:sym typeface="Wingdings" panose="05000000000000000000" pitchFamily="2" charset="2"/>
              </a:rPr>
            </a:br>
            <a:br>
              <a:rPr lang="en-US" spc="-27" dirty="0">
                <a:sym typeface="Wingdings" panose="05000000000000000000" pitchFamily="2" charset="2"/>
              </a:rPr>
            </a:br>
            <a:r>
              <a:rPr lang="en-US" spc="-27" dirty="0">
                <a:sym typeface="Wingdings" panose="05000000000000000000" pitchFamily="2" charset="2"/>
              </a:rPr>
              <a:t>	*	Sodium fusion extract is acidified with acetic acid and then 			lead acetate solution is added</a:t>
            </a:r>
            <a:br>
              <a:rPr lang="en-US" spc="-27" dirty="0">
                <a:sym typeface="Wingdings" panose="05000000000000000000" pitchFamily="2" charset="2"/>
              </a:rPr>
            </a:br>
            <a:r>
              <a:rPr lang="en-US" spc="-27" dirty="0">
                <a:sym typeface="Wingdings" panose="05000000000000000000" pitchFamily="2" charset="2"/>
              </a:rPr>
              <a:t>		Pb</a:t>
            </a:r>
            <a:r>
              <a:rPr lang="en-US" spc="-27" baseline="30000" dirty="0">
                <a:sym typeface="Wingdings" panose="05000000000000000000" pitchFamily="2" charset="2"/>
              </a:rPr>
              <a:t>2-</a:t>
            </a:r>
            <a:r>
              <a:rPr lang="en-US" spc="-27" dirty="0">
                <a:sym typeface="Wingdings" panose="05000000000000000000" pitchFamily="2" charset="2"/>
              </a:rPr>
              <a:t> + S</a:t>
            </a:r>
            <a:r>
              <a:rPr lang="en-US" spc="-27" baseline="30000" dirty="0">
                <a:sym typeface="Wingdings" panose="05000000000000000000" pitchFamily="2" charset="2"/>
              </a:rPr>
              <a:t>2-</a:t>
            </a:r>
            <a:r>
              <a:rPr lang="en-US" spc="-27" dirty="0">
                <a:sym typeface="Wingdings" panose="05000000000000000000" pitchFamily="2" charset="2"/>
              </a:rPr>
              <a:t>  PBS</a:t>
            </a:r>
            <a:br>
              <a:rPr lang="en-US" spc="-27" dirty="0">
                <a:sym typeface="Wingdings" panose="05000000000000000000" pitchFamily="2" charset="2"/>
              </a:rPr>
            </a:br>
            <a:r>
              <a:rPr lang="en-US" spc="-27" dirty="0">
                <a:sym typeface="Wingdings" panose="05000000000000000000" pitchFamily="2" charset="2"/>
              </a:rPr>
              <a:t>				black ppt</a:t>
            </a:r>
            <a:endParaRPr spc="-5" baseline="-25000" dirty="0"/>
          </a:p>
        </p:txBody>
      </p:sp>
    </p:spTree>
    <p:extLst>
      <p:ext uri="{BB962C8B-B14F-4D97-AF65-F5344CB8AC3E}">
        <p14:creationId xmlns:p14="http://schemas.microsoft.com/office/powerpoint/2010/main" val="39878899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74915" y="275291"/>
            <a:ext cx="10129433" cy="6497779"/>
          </a:xfrm>
          <a:prstGeom prst="rect">
            <a:avLst/>
          </a:prstGeom>
        </p:spPr>
        <p:txBody>
          <a:bodyPr vert="horz" wrap="square" lIns="0" tIns="10897" rIns="0" bIns="0" rtlCol="0">
            <a:spAutoFit/>
          </a:bodyPr>
          <a:lstStyle/>
          <a:p>
            <a:pPr marL="11471" algn="l">
              <a:spcBef>
                <a:spcPts val="86"/>
              </a:spcBef>
            </a:pPr>
            <a:r>
              <a:rPr lang="en-US" b="1" spc="-27" dirty="0">
                <a:sym typeface="Wingdings" panose="05000000000000000000" pitchFamily="2" charset="2"/>
              </a:rPr>
              <a:t>iii. Tests for Halogens </a:t>
            </a:r>
            <a:br>
              <a:rPr lang="en-US" b="1" spc="-27" dirty="0">
                <a:sym typeface="Wingdings" panose="05000000000000000000" pitchFamily="2" charset="2"/>
              </a:rPr>
            </a:br>
            <a:r>
              <a:rPr lang="en-US" spc="-27" dirty="0">
                <a:sym typeface="Wingdings" panose="05000000000000000000" pitchFamily="2" charset="2"/>
              </a:rPr>
              <a:t>	The sodium fusion extract is acidified with nitric acid.  Now it is 	treated with AgNO</a:t>
            </a:r>
            <a:r>
              <a:rPr lang="en-US" spc="-27" baseline="-25000" dirty="0">
                <a:sym typeface="Wingdings" panose="05000000000000000000" pitchFamily="2" charset="2"/>
              </a:rPr>
              <a:t>3</a:t>
            </a:r>
            <a:r>
              <a:rPr lang="en-US" spc="-27" dirty="0">
                <a:sym typeface="Wingdings" panose="05000000000000000000" pitchFamily="2" charset="2"/>
              </a:rPr>
              <a:t> solution.</a:t>
            </a:r>
            <a:br>
              <a:rPr lang="en-US" spc="-27" dirty="0">
                <a:sym typeface="Wingdings" panose="05000000000000000000" pitchFamily="2" charset="2"/>
              </a:rPr>
            </a:br>
            <a:br>
              <a:rPr lang="en-US" spc="-27" dirty="0">
                <a:sym typeface="Wingdings" panose="05000000000000000000" pitchFamily="2" charset="2"/>
              </a:rPr>
            </a:br>
            <a:r>
              <a:rPr lang="en-US" spc="-27" dirty="0">
                <a:sym typeface="Wingdings" panose="05000000000000000000" pitchFamily="2" charset="2"/>
              </a:rPr>
              <a:t>	Ag</a:t>
            </a:r>
            <a:r>
              <a:rPr lang="en-US" spc="-27" baseline="30000" dirty="0">
                <a:sym typeface="Wingdings" panose="05000000000000000000" pitchFamily="2" charset="2"/>
              </a:rPr>
              <a:t>+</a:t>
            </a:r>
            <a:r>
              <a:rPr lang="en-US" spc="-27" dirty="0">
                <a:sym typeface="Wingdings" panose="05000000000000000000" pitchFamily="2" charset="2"/>
              </a:rPr>
              <a:t> + X</a:t>
            </a:r>
            <a:r>
              <a:rPr lang="en-US" spc="-27" baseline="30000" dirty="0">
                <a:sym typeface="Wingdings" panose="05000000000000000000" pitchFamily="2" charset="2"/>
              </a:rPr>
              <a:t>-</a:t>
            </a:r>
            <a:r>
              <a:rPr lang="en-US" spc="-27" dirty="0">
                <a:sym typeface="Wingdings" panose="05000000000000000000" pitchFamily="2" charset="2"/>
              </a:rPr>
              <a:t>  </a:t>
            </a:r>
            <a:r>
              <a:rPr lang="en-US" spc="-27" dirty="0" err="1">
                <a:sym typeface="Wingdings" panose="05000000000000000000" pitchFamily="2" charset="2"/>
              </a:rPr>
              <a:t>AgX</a:t>
            </a:r>
            <a:br>
              <a:rPr lang="en-US" spc="-27" dirty="0">
                <a:sym typeface="Wingdings" panose="05000000000000000000" pitchFamily="2" charset="2"/>
              </a:rPr>
            </a:br>
            <a:br>
              <a:rPr lang="en-US" spc="-27" dirty="0">
                <a:sym typeface="Wingdings" panose="05000000000000000000" pitchFamily="2" charset="2"/>
              </a:rPr>
            </a:br>
            <a:r>
              <a:rPr lang="en-US" spc="-27" dirty="0">
                <a:sym typeface="Wingdings" panose="05000000000000000000" pitchFamily="2" charset="2"/>
              </a:rPr>
              <a:t>	*	If white precipitate is formed that is soluble in NH</a:t>
            </a:r>
            <a:r>
              <a:rPr lang="en-US" spc="-27" baseline="-25000" dirty="0">
                <a:sym typeface="Wingdings" panose="05000000000000000000" pitchFamily="2" charset="2"/>
              </a:rPr>
              <a:t>4</a:t>
            </a:r>
            <a:r>
              <a:rPr lang="en-US" spc="-27" dirty="0">
                <a:sym typeface="Wingdings" panose="05000000000000000000" pitchFamily="2" charset="2"/>
              </a:rPr>
              <a:t>OH 			solution, the halide is Cl</a:t>
            </a:r>
            <a:r>
              <a:rPr lang="en-US" spc="-27" baseline="30000" dirty="0">
                <a:sym typeface="Wingdings" panose="05000000000000000000" pitchFamily="2" charset="2"/>
              </a:rPr>
              <a:t>-</a:t>
            </a:r>
            <a:r>
              <a:rPr lang="en-US" spc="-27" dirty="0">
                <a:sym typeface="Wingdings" panose="05000000000000000000" pitchFamily="2" charset="2"/>
              </a:rPr>
              <a:t>.   Hence chlorine is present.</a:t>
            </a:r>
            <a:br>
              <a:rPr lang="en-US" spc="-27" dirty="0">
                <a:sym typeface="Wingdings" panose="05000000000000000000" pitchFamily="2" charset="2"/>
              </a:rPr>
            </a:br>
            <a:r>
              <a:rPr lang="en-US" spc="-27" dirty="0">
                <a:sym typeface="Wingdings" panose="05000000000000000000" pitchFamily="2" charset="2"/>
              </a:rPr>
              <a:t>	*	If pale yellow precipitate, sparingly soluble in NH</a:t>
            </a:r>
            <a:r>
              <a:rPr lang="en-US" spc="-27" baseline="-25000" dirty="0">
                <a:sym typeface="Wingdings" panose="05000000000000000000" pitchFamily="2" charset="2"/>
              </a:rPr>
              <a:t>4</a:t>
            </a:r>
            <a:r>
              <a:rPr lang="en-US" spc="-27" dirty="0">
                <a:sym typeface="Wingdings" panose="05000000000000000000" pitchFamily="2" charset="2"/>
              </a:rPr>
              <a:t>OH 			solution is formed it is (I</a:t>
            </a:r>
            <a:r>
              <a:rPr lang="en-US" spc="-27" baseline="30000" dirty="0">
                <a:sym typeface="Wingdings" panose="05000000000000000000" pitchFamily="2" charset="2"/>
              </a:rPr>
              <a:t>-</a:t>
            </a:r>
            <a:r>
              <a:rPr lang="en-US" spc="-27" dirty="0">
                <a:sym typeface="Wingdings" panose="05000000000000000000" pitchFamily="2" charset="2"/>
              </a:rPr>
              <a:t>) iodide and the halogen is iodide</a:t>
            </a:r>
            <a:br>
              <a:rPr lang="en-US" spc="-27" dirty="0">
                <a:sym typeface="Wingdings" panose="05000000000000000000" pitchFamily="2" charset="2"/>
              </a:rPr>
            </a:br>
            <a:r>
              <a:rPr lang="en-US" b="1" spc="-27" dirty="0">
                <a:sym typeface="Wingdings" panose="05000000000000000000" pitchFamily="2" charset="2"/>
              </a:rPr>
              <a:t>Function of HNO</a:t>
            </a:r>
            <a:r>
              <a:rPr lang="en-US" b="1" spc="-27" baseline="-25000" dirty="0">
                <a:sym typeface="Wingdings" panose="05000000000000000000" pitchFamily="2" charset="2"/>
              </a:rPr>
              <a:t>3</a:t>
            </a:r>
            <a:br>
              <a:rPr lang="en-US" b="1" spc="-27" baseline="-25000" dirty="0">
                <a:sym typeface="Wingdings" panose="05000000000000000000" pitchFamily="2" charset="2"/>
              </a:rPr>
            </a:br>
            <a:br>
              <a:rPr lang="en-US" b="1" spc="-27" baseline="-25000" dirty="0">
                <a:sym typeface="Wingdings" panose="05000000000000000000" pitchFamily="2" charset="2"/>
              </a:rPr>
            </a:br>
            <a:r>
              <a:rPr lang="en-US" b="1" spc="-27" baseline="-25000" dirty="0">
                <a:sym typeface="Wingdings" panose="05000000000000000000" pitchFamily="2" charset="2"/>
              </a:rPr>
              <a:t>	</a:t>
            </a:r>
            <a:r>
              <a:rPr lang="en-US" spc="-27" dirty="0">
                <a:sym typeface="Wingdings" panose="05000000000000000000" pitchFamily="2" charset="2"/>
              </a:rPr>
              <a:t>In case N and S are present along with halogens in the organic 	compound, the </a:t>
            </a:r>
            <a:r>
              <a:rPr lang="en-US" spc="-27" dirty="0" err="1">
                <a:sym typeface="Wingdings" panose="05000000000000000000" pitchFamily="2" charset="2"/>
              </a:rPr>
              <a:t>Lassaigne’s</a:t>
            </a:r>
            <a:r>
              <a:rPr lang="en-US" spc="-27" dirty="0">
                <a:sym typeface="Wingdings" panose="05000000000000000000" pitchFamily="2" charset="2"/>
              </a:rPr>
              <a:t> extract contains Na</a:t>
            </a:r>
            <a:r>
              <a:rPr lang="en-US" spc="-27" baseline="-25000" dirty="0">
                <a:sym typeface="Wingdings" panose="05000000000000000000" pitchFamily="2" charset="2"/>
              </a:rPr>
              <a:t>2</a:t>
            </a:r>
            <a:r>
              <a:rPr lang="en-US" spc="-27" dirty="0">
                <a:sym typeface="Wingdings" panose="05000000000000000000" pitchFamily="2" charset="2"/>
              </a:rPr>
              <a:t>S and </a:t>
            </a:r>
            <a:r>
              <a:rPr lang="en-US" spc="-27" dirty="0" err="1">
                <a:sym typeface="Wingdings" panose="05000000000000000000" pitchFamily="2" charset="2"/>
              </a:rPr>
              <a:t>NaCN</a:t>
            </a:r>
            <a:r>
              <a:rPr lang="en-US" spc="-27" dirty="0">
                <a:sym typeface="Wingdings" panose="05000000000000000000" pitchFamily="2" charset="2"/>
              </a:rPr>
              <a:t> along 	with </a:t>
            </a:r>
            <a:r>
              <a:rPr lang="en-US" spc="-27" dirty="0" err="1">
                <a:sym typeface="Wingdings" panose="05000000000000000000" pitchFamily="2" charset="2"/>
              </a:rPr>
              <a:t>NaX</a:t>
            </a:r>
            <a:r>
              <a:rPr lang="en-US" spc="-27" dirty="0">
                <a:sym typeface="Wingdings" panose="05000000000000000000" pitchFamily="2" charset="2"/>
              </a:rPr>
              <a:t>.  HNO</a:t>
            </a:r>
            <a:r>
              <a:rPr lang="en-US" spc="-27" baseline="-25000" dirty="0">
                <a:sym typeface="Wingdings" panose="05000000000000000000" pitchFamily="2" charset="2"/>
              </a:rPr>
              <a:t>3</a:t>
            </a:r>
            <a:r>
              <a:rPr lang="en-US" spc="-27" dirty="0">
                <a:sym typeface="Wingdings" panose="05000000000000000000" pitchFamily="2" charset="2"/>
              </a:rPr>
              <a:t> decomposes </a:t>
            </a:r>
            <a:r>
              <a:rPr lang="en-US" spc="-27" dirty="0" err="1">
                <a:sym typeface="Wingdings" panose="05000000000000000000" pitchFamily="2" charset="2"/>
              </a:rPr>
              <a:t>NaCN</a:t>
            </a:r>
            <a:r>
              <a:rPr lang="en-US" spc="-27" dirty="0">
                <a:sym typeface="Wingdings" panose="05000000000000000000" pitchFamily="2" charset="2"/>
              </a:rPr>
              <a:t> and Na</a:t>
            </a:r>
            <a:r>
              <a:rPr lang="en-US" spc="-27" baseline="-25000" dirty="0">
                <a:sym typeface="Wingdings" panose="05000000000000000000" pitchFamily="2" charset="2"/>
              </a:rPr>
              <a:t>2</a:t>
            </a:r>
            <a:r>
              <a:rPr lang="en-US" spc="-27" dirty="0">
                <a:sym typeface="Wingdings" panose="05000000000000000000" pitchFamily="2" charset="2"/>
              </a:rPr>
              <a:t>S which otherwise 	form ppt with AgNO</a:t>
            </a:r>
            <a:r>
              <a:rPr lang="en-US" spc="-27" baseline="-25000" dirty="0">
                <a:sym typeface="Wingdings" panose="05000000000000000000" pitchFamily="2" charset="2"/>
              </a:rPr>
              <a:t>3</a:t>
            </a:r>
            <a:r>
              <a:rPr lang="en-US" spc="-27" dirty="0">
                <a:sym typeface="Wingdings" panose="05000000000000000000" pitchFamily="2" charset="2"/>
              </a:rPr>
              <a:t> and thus, interfere with the test.</a:t>
            </a:r>
            <a:br>
              <a:rPr lang="en-US" b="1" spc="-27" dirty="0">
                <a:sym typeface="Wingdings" panose="05000000000000000000" pitchFamily="2" charset="2"/>
              </a:rPr>
            </a:br>
            <a:endParaRPr b="1" spc="-5" dirty="0"/>
          </a:p>
        </p:txBody>
      </p:sp>
    </p:spTree>
    <p:extLst>
      <p:ext uri="{BB962C8B-B14F-4D97-AF65-F5344CB8AC3E}">
        <p14:creationId xmlns:p14="http://schemas.microsoft.com/office/powerpoint/2010/main" val="147392768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74915" y="275291"/>
            <a:ext cx="10129433" cy="6108022"/>
          </a:xfrm>
          <a:prstGeom prst="rect">
            <a:avLst/>
          </a:prstGeom>
        </p:spPr>
        <p:txBody>
          <a:bodyPr vert="horz" wrap="square" lIns="0" tIns="10897" rIns="0" bIns="0" rtlCol="0">
            <a:spAutoFit/>
          </a:bodyPr>
          <a:lstStyle/>
          <a:p>
            <a:pPr marL="11471" algn="l">
              <a:spcBef>
                <a:spcPts val="86"/>
              </a:spcBef>
            </a:pPr>
            <a:r>
              <a:rPr lang="en-US" b="1" spc="-27" dirty="0" err="1">
                <a:sym typeface="Wingdings" panose="05000000000000000000" pitchFamily="2" charset="2"/>
              </a:rPr>
              <a:t>Beilstein’s</a:t>
            </a:r>
            <a:r>
              <a:rPr lang="en-US" b="1" spc="-27" dirty="0">
                <a:sym typeface="Wingdings" panose="05000000000000000000" pitchFamily="2" charset="2"/>
              </a:rPr>
              <a:t> test</a:t>
            </a:r>
            <a:br>
              <a:rPr lang="en-US" b="1" spc="-27" dirty="0">
                <a:sym typeface="Wingdings" panose="05000000000000000000" pitchFamily="2" charset="2"/>
              </a:rPr>
            </a:br>
            <a:br>
              <a:rPr lang="en-US" b="1" spc="-27" baseline="-25000" dirty="0">
                <a:sym typeface="Wingdings" panose="05000000000000000000" pitchFamily="2" charset="2"/>
              </a:rPr>
            </a:br>
            <a:r>
              <a:rPr lang="en-US" b="1" spc="-27" baseline="-25000" dirty="0">
                <a:sym typeface="Wingdings" panose="05000000000000000000" pitchFamily="2" charset="2"/>
              </a:rPr>
              <a:t>	</a:t>
            </a:r>
            <a:r>
              <a:rPr lang="en-US" spc="-27" dirty="0">
                <a:sym typeface="Wingdings" panose="05000000000000000000" pitchFamily="2" charset="2"/>
              </a:rPr>
              <a:t>A copper wire flattened at one end is heated in the oxidizing flame 	of Bunsen burner.  The heating is continued till it does not impart 	blue </a:t>
            </a:r>
            <a:r>
              <a:rPr lang="en-US" spc="-27" dirty="0" err="1">
                <a:sym typeface="Wingdings" panose="05000000000000000000" pitchFamily="2" charset="2"/>
              </a:rPr>
              <a:t>colour</a:t>
            </a:r>
            <a:r>
              <a:rPr lang="en-US" spc="-27" dirty="0">
                <a:sym typeface="Wingdings" panose="05000000000000000000" pitchFamily="2" charset="2"/>
              </a:rPr>
              <a:t> flame.  The hot end of copper wire is now touched 	with the organic substance and is once again kept in flame.  The 	reappearance of green or blue </a:t>
            </a:r>
            <a:r>
              <a:rPr lang="en-US" spc="-27" dirty="0" err="1">
                <a:sym typeface="Wingdings" panose="05000000000000000000" pitchFamily="2" charset="2"/>
              </a:rPr>
              <a:t>colour</a:t>
            </a:r>
            <a:r>
              <a:rPr lang="en-US" spc="-27" dirty="0">
                <a:sym typeface="Wingdings" panose="05000000000000000000" pitchFamily="2" charset="2"/>
              </a:rPr>
              <a:t> indicates the presence of 	Halogens in the Organic compound.</a:t>
            </a:r>
            <a:br>
              <a:rPr lang="en-US" spc="-27" dirty="0">
                <a:sym typeface="Wingdings" panose="05000000000000000000" pitchFamily="2" charset="2"/>
              </a:rPr>
            </a:br>
            <a:br>
              <a:rPr lang="en-US" spc="-27" dirty="0">
                <a:sym typeface="Wingdings" panose="05000000000000000000" pitchFamily="2" charset="2"/>
              </a:rPr>
            </a:br>
            <a:r>
              <a:rPr lang="en-US" b="1" spc="-27" dirty="0">
                <a:sym typeface="Wingdings" panose="05000000000000000000" pitchFamily="2" charset="2"/>
              </a:rPr>
              <a:t>Limitations</a:t>
            </a:r>
            <a:br>
              <a:rPr lang="en-US" b="1" spc="-27" dirty="0">
                <a:sym typeface="Wingdings" panose="05000000000000000000" pitchFamily="2" charset="2"/>
              </a:rPr>
            </a:br>
            <a:br>
              <a:rPr lang="en-US" b="1" spc="-27" dirty="0">
                <a:sym typeface="Wingdings" panose="05000000000000000000" pitchFamily="2" charset="2"/>
              </a:rPr>
            </a:br>
            <a:r>
              <a:rPr lang="en-US" spc="-27" dirty="0">
                <a:sym typeface="Wingdings" panose="05000000000000000000" pitchFamily="2" charset="2"/>
              </a:rPr>
              <a:t>	a.	Substance such as Urea, thiourea do not contain halogens 			but given this test.</a:t>
            </a:r>
            <a:br>
              <a:rPr lang="en-US" spc="-27" dirty="0">
                <a:sym typeface="Wingdings" panose="05000000000000000000" pitchFamily="2" charset="2"/>
              </a:rPr>
            </a:br>
            <a:r>
              <a:rPr lang="en-US" spc="-27" dirty="0">
                <a:sym typeface="Wingdings" panose="05000000000000000000" pitchFamily="2" charset="2"/>
              </a:rPr>
              <a:t>	b.	It does not tell as to which halogen is present in the 				organic compound	</a:t>
            </a:r>
            <a:br>
              <a:rPr lang="en-US" spc="-27" dirty="0">
                <a:sym typeface="Wingdings" panose="05000000000000000000" pitchFamily="2" charset="2"/>
              </a:rPr>
            </a:br>
            <a:endParaRPr b="1" spc="-5" dirty="0"/>
          </a:p>
        </p:txBody>
      </p:sp>
    </p:spTree>
    <p:extLst>
      <p:ext uri="{BB962C8B-B14F-4D97-AF65-F5344CB8AC3E}">
        <p14:creationId xmlns:p14="http://schemas.microsoft.com/office/powerpoint/2010/main" val="366133181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74915" y="275291"/>
            <a:ext cx="10129433" cy="6238349"/>
          </a:xfrm>
          <a:prstGeom prst="rect">
            <a:avLst/>
          </a:prstGeom>
        </p:spPr>
        <p:txBody>
          <a:bodyPr vert="horz" wrap="square" lIns="0" tIns="10897" rIns="0" bIns="0" rtlCol="0">
            <a:spAutoFit/>
          </a:bodyPr>
          <a:lstStyle/>
          <a:p>
            <a:pPr marL="11471" algn="l">
              <a:spcBef>
                <a:spcPts val="86"/>
              </a:spcBef>
            </a:pPr>
            <a:r>
              <a:rPr lang="en-US" b="1" spc="-27" dirty="0">
                <a:sym typeface="Wingdings" panose="05000000000000000000" pitchFamily="2" charset="2"/>
              </a:rPr>
              <a:t>c.	Detection of phosphorus</a:t>
            </a:r>
            <a:br>
              <a:rPr lang="en-US" b="1" spc="-27" dirty="0">
                <a:sym typeface="Wingdings" panose="05000000000000000000" pitchFamily="2" charset="2"/>
              </a:rPr>
            </a:br>
            <a:br>
              <a:rPr lang="en-US" b="1" spc="-27" dirty="0">
                <a:sym typeface="Wingdings" panose="05000000000000000000" pitchFamily="2" charset="2"/>
              </a:rPr>
            </a:br>
            <a:r>
              <a:rPr lang="en-US" b="1" spc="-27" dirty="0">
                <a:sym typeface="Wingdings" panose="05000000000000000000" pitchFamily="2" charset="2"/>
              </a:rPr>
              <a:t>	</a:t>
            </a:r>
            <a:r>
              <a:rPr lang="en-US" spc="-27" dirty="0">
                <a:sym typeface="Wingdings" panose="05000000000000000000" pitchFamily="2" charset="2"/>
              </a:rPr>
              <a:t>*	The compound is heated with an oxidizing agent say 			sodium peroxide.  The  `P’ in the organic compound is 			oxidized to PO</a:t>
            </a:r>
            <a:r>
              <a:rPr lang="en-US" spc="-27" baseline="-25000" dirty="0">
                <a:sym typeface="Wingdings" panose="05000000000000000000" pitchFamily="2" charset="2"/>
              </a:rPr>
              <a:t>4</a:t>
            </a:r>
            <a:r>
              <a:rPr lang="en-US" spc="-27" baseline="30000" dirty="0">
                <a:sym typeface="Wingdings" panose="05000000000000000000" pitchFamily="2" charset="2"/>
              </a:rPr>
              <a:t>3-</a:t>
            </a:r>
            <a:r>
              <a:rPr lang="en-US" spc="-27" dirty="0">
                <a:sym typeface="Wingdings" panose="05000000000000000000" pitchFamily="2" charset="2"/>
              </a:rPr>
              <a:t>.  The solution is boiled with HNO</a:t>
            </a:r>
            <a:r>
              <a:rPr lang="en-US" spc="-27" baseline="-25000" dirty="0">
                <a:sym typeface="Wingdings" panose="05000000000000000000" pitchFamily="2" charset="2"/>
              </a:rPr>
              <a:t>3</a:t>
            </a:r>
            <a:r>
              <a:rPr lang="en-US" spc="-27" dirty="0">
                <a:sym typeface="Wingdings" panose="05000000000000000000" pitchFamily="2" charset="2"/>
              </a:rPr>
              <a:t> 				and treated with ammonium molybdate.</a:t>
            </a:r>
            <a:br>
              <a:rPr lang="en-US" spc="-27" dirty="0">
                <a:sym typeface="Wingdings" panose="05000000000000000000" pitchFamily="2" charset="2"/>
              </a:rPr>
            </a:br>
            <a:r>
              <a:rPr lang="en-US" spc="-27" dirty="0">
                <a:sym typeface="Wingdings" panose="05000000000000000000" pitchFamily="2" charset="2"/>
              </a:rPr>
              <a:t>	*	A canary yellow precipitate formation indicates the 				presence of phosphorous in the compound.</a:t>
            </a:r>
            <a:br>
              <a:rPr lang="en-US" spc="-27" dirty="0">
                <a:sym typeface="Wingdings" panose="05000000000000000000" pitchFamily="2" charset="2"/>
              </a:rPr>
            </a:br>
            <a:br>
              <a:rPr lang="en-US" spc="-27" dirty="0">
                <a:sym typeface="Wingdings" panose="05000000000000000000" pitchFamily="2" charset="2"/>
              </a:rPr>
            </a:br>
            <a:r>
              <a:rPr lang="en-US" spc="-27" dirty="0">
                <a:sym typeface="Wingdings" panose="05000000000000000000" pitchFamily="2" charset="2"/>
              </a:rPr>
              <a:t>		Na</a:t>
            </a:r>
            <a:r>
              <a:rPr lang="en-US" spc="-27" baseline="-25000" dirty="0">
                <a:sym typeface="Wingdings" panose="05000000000000000000" pitchFamily="2" charset="2"/>
              </a:rPr>
              <a:t>3</a:t>
            </a:r>
            <a:r>
              <a:rPr lang="en-US" spc="-27" dirty="0">
                <a:sym typeface="Wingdings" panose="05000000000000000000" pitchFamily="2" charset="2"/>
              </a:rPr>
              <a:t>PO</a:t>
            </a:r>
            <a:r>
              <a:rPr lang="en-US" spc="-27" baseline="-25000" dirty="0">
                <a:sym typeface="Wingdings" panose="05000000000000000000" pitchFamily="2" charset="2"/>
              </a:rPr>
              <a:t>4</a:t>
            </a:r>
            <a:r>
              <a:rPr lang="en-US" spc="-27" dirty="0">
                <a:sym typeface="Wingdings" panose="05000000000000000000" pitchFamily="2" charset="2"/>
              </a:rPr>
              <a:t> + 3HNO</a:t>
            </a:r>
            <a:r>
              <a:rPr lang="en-US" spc="-27" baseline="-25000" dirty="0">
                <a:sym typeface="Wingdings" panose="05000000000000000000" pitchFamily="2" charset="2"/>
              </a:rPr>
              <a:t>3</a:t>
            </a:r>
            <a:r>
              <a:rPr lang="en-US" spc="-27" dirty="0">
                <a:sym typeface="Wingdings" panose="05000000000000000000" pitchFamily="2" charset="2"/>
              </a:rPr>
              <a:t>  H</a:t>
            </a:r>
            <a:r>
              <a:rPr lang="en-US" spc="-27" baseline="-25000" dirty="0">
                <a:sym typeface="Wingdings" panose="05000000000000000000" pitchFamily="2" charset="2"/>
              </a:rPr>
              <a:t>3</a:t>
            </a:r>
            <a:r>
              <a:rPr lang="en-US" spc="-27" dirty="0">
                <a:sym typeface="Wingdings" panose="05000000000000000000" pitchFamily="2" charset="2"/>
              </a:rPr>
              <a:t>PO</a:t>
            </a:r>
            <a:r>
              <a:rPr lang="en-US" spc="-27" baseline="-25000" dirty="0">
                <a:sym typeface="Wingdings" panose="05000000000000000000" pitchFamily="2" charset="2"/>
              </a:rPr>
              <a:t>4</a:t>
            </a:r>
            <a:r>
              <a:rPr lang="en-US" spc="-27" dirty="0">
                <a:sym typeface="Wingdings" panose="05000000000000000000" pitchFamily="2" charset="2"/>
              </a:rPr>
              <a:t> + 3NaNO</a:t>
            </a:r>
            <a:r>
              <a:rPr lang="en-US" spc="-27" baseline="-25000" dirty="0">
                <a:sym typeface="Wingdings" panose="05000000000000000000" pitchFamily="2" charset="2"/>
              </a:rPr>
              <a:t>3</a:t>
            </a:r>
            <a:br>
              <a:rPr lang="en-US" spc="-27" dirty="0">
                <a:sym typeface="Wingdings" panose="05000000000000000000" pitchFamily="2" charset="2"/>
              </a:rPr>
            </a:br>
            <a:r>
              <a:rPr lang="en-US" spc="-27" dirty="0">
                <a:sym typeface="Wingdings" panose="05000000000000000000" pitchFamily="2" charset="2"/>
              </a:rPr>
              <a:t>		</a:t>
            </a:r>
            <a:br>
              <a:rPr lang="en-US" spc="-27" dirty="0">
                <a:sym typeface="Wingdings" panose="05000000000000000000" pitchFamily="2" charset="2"/>
              </a:rPr>
            </a:br>
            <a:r>
              <a:rPr lang="en-US" spc="-27" dirty="0">
                <a:sym typeface="Wingdings" panose="05000000000000000000" pitchFamily="2" charset="2"/>
              </a:rPr>
              <a:t>		H</a:t>
            </a:r>
            <a:r>
              <a:rPr lang="en-US" spc="-27" baseline="-25000" dirty="0">
                <a:sym typeface="Wingdings" panose="05000000000000000000" pitchFamily="2" charset="2"/>
              </a:rPr>
              <a:t>3</a:t>
            </a:r>
            <a:r>
              <a:rPr lang="en-US" spc="-27" dirty="0">
                <a:sym typeface="Wingdings" panose="05000000000000000000" pitchFamily="2" charset="2"/>
              </a:rPr>
              <a:t>PO</a:t>
            </a:r>
            <a:r>
              <a:rPr lang="en-US" spc="-27" baseline="-25000" dirty="0">
                <a:sym typeface="Wingdings" panose="05000000000000000000" pitchFamily="2" charset="2"/>
              </a:rPr>
              <a:t>4</a:t>
            </a:r>
            <a:r>
              <a:rPr lang="en-US" spc="-27" dirty="0">
                <a:sym typeface="Wingdings" panose="05000000000000000000" pitchFamily="2" charset="2"/>
              </a:rPr>
              <a:t>+12(NH</a:t>
            </a:r>
            <a:r>
              <a:rPr lang="en-US" spc="-27" baseline="-25000" dirty="0">
                <a:sym typeface="Wingdings" panose="05000000000000000000" pitchFamily="2" charset="2"/>
              </a:rPr>
              <a:t>4</a:t>
            </a:r>
            <a:r>
              <a:rPr lang="en-US" spc="-27" dirty="0">
                <a:sym typeface="Wingdings" panose="05000000000000000000" pitchFamily="2" charset="2"/>
              </a:rPr>
              <a:t>)</a:t>
            </a:r>
            <a:r>
              <a:rPr lang="en-US" spc="-27" baseline="-25000" dirty="0">
                <a:sym typeface="Wingdings" panose="05000000000000000000" pitchFamily="2" charset="2"/>
              </a:rPr>
              <a:t>2</a:t>
            </a:r>
            <a:r>
              <a:rPr lang="en-US" spc="-27" dirty="0">
                <a:sym typeface="Wingdings" panose="05000000000000000000" pitchFamily="2" charset="2"/>
              </a:rPr>
              <a:t> MoO</a:t>
            </a:r>
            <a:r>
              <a:rPr lang="en-US" spc="-27" baseline="-25000" dirty="0">
                <a:sym typeface="Wingdings" panose="05000000000000000000" pitchFamily="2" charset="2"/>
              </a:rPr>
              <a:t>4</a:t>
            </a:r>
            <a:r>
              <a:rPr lang="en-US" spc="-27" dirty="0">
                <a:sym typeface="Wingdings" panose="05000000000000000000" pitchFamily="2" charset="2"/>
              </a:rPr>
              <a:t>+21HNO</a:t>
            </a:r>
            <a:r>
              <a:rPr lang="en-US" spc="-27" baseline="-25000" dirty="0">
                <a:sym typeface="Wingdings" panose="05000000000000000000" pitchFamily="2" charset="2"/>
              </a:rPr>
              <a:t>3</a:t>
            </a:r>
            <a:r>
              <a:rPr lang="en-US" spc="-27" dirty="0">
                <a:sym typeface="Wingdings" panose="05000000000000000000" pitchFamily="2" charset="2"/>
              </a:rPr>
              <a:t>  (NH</a:t>
            </a:r>
            <a:r>
              <a:rPr lang="en-US" spc="-27" baseline="-25000" dirty="0">
                <a:sym typeface="Wingdings" panose="05000000000000000000" pitchFamily="2" charset="2"/>
              </a:rPr>
              <a:t>4</a:t>
            </a:r>
            <a:r>
              <a:rPr lang="en-US" spc="-27" dirty="0">
                <a:sym typeface="Wingdings" panose="05000000000000000000" pitchFamily="2" charset="2"/>
              </a:rPr>
              <a:t>)</a:t>
            </a:r>
            <a:r>
              <a:rPr lang="en-US" spc="-27" baseline="-25000" dirty="0">
                <a:sym typeface="Wingdings" panose="05000000000000000000" pitchFamily="2" charset="2"/>
              </a:rPr>
              <a:t>3</a:t>
            </a:r>
            <a:r>
              <a:rPr lang="en-US" spc="-27" dirty="0">
                <a:sym typeface="Wingdings" panose="05000000000000000000" pitchFamily="2" charset="2"/>
              </a:rPr>
              <a:t> PO</a:t>
            </a:r>
            <a:r>
              <a:rPr lang="en-US" spc="-27" baseline="-25000" dirty="0">
                <a:sym typeface="Wingdings" panose="05000000000000000000" pitchFamily="2" charset="2"/>
              </a:rPr>
              <a:t>4</a:t>
            </a:r>
            <a:r>
              <a:rPr lang="en-US" spc="-27" dirty="0">
                <a:sym typeface="Wingdings" panose="05000000000000000000" pitchFamily="2" charset="2"/>
              </a:rPr>
              <a:t> . 				12MoO</a:t>
            </a:r>
            <a:r>
              <a:rPr lang="en-US" spc="-27" baseline="-25000" dirty="0">
                <a:sym typeface="Wingdings" panose="05000000000000000000" pitchFamily="2" charset="2"/>
              </a:rPr>
              <a:t>3</a:t>
            </a:r>
            <a:r>
              <a:rPr lang="en-US" spc="-27" dirty="0">
                <a:sym typeface="Wingdings" panose="05000000000000000000" pitchFamily="2" charset="2"/>
              </a:rPr>
              <a:t> + 12H</a:t>
            </a:r>
            <a:r>
              <a:rPr lang="en-US" spc="-27" baseline="-25000" dirty="0">
                <a:sym typeface="Wingdings" panose="05000000000000000000" pitchFamily="2" charset="2"/>
              </a:rPr>
              <a:t>2</a:t>
            </a:r>
            <a:r>
              <a:rPr lang="en-US" spc="-27" dirty="0">
                <a:sym typeface="Wingdings" panose="05000000000000000000" pitchFamily="2" charset="2"/>
              </a:rPr>
              <a:t>O</a:t>
            </a:r>
            <a:br>
              <a:rPr lang="en-US" spc="-27" dirty="0">
                <a:sym typeface="Wingdings" panose="05000000000000000000" pitchFamily="2" charset="2"/>
              </a:rPr>
            </a:br>
            <a:r>
              <a:rPr lang="en-US" spc="-27" dirty="0">
                <a:sym typeface="Wingdings" panose="05000000000000000000" pitchFamily="2" charset="2"/>
              </a:rPr>
              <a:t>			Ammonium phosphomolybdate</a:t>
            </a:r>
            <a:br>
              <a:rPr lang="en-US" spc="-27" dirty="0">
                <a:sym typeface="Wingdings" panose="05000000000000000000" pitchFamily="2" charset="2"/>
              </a:rPr>
            </a:br>
            <a:br>
              <a:rPr lang="en-US" spc="-27" dirty="0">
                <a:sym typeface="Wingdings" panose="05000000000000000000" pitchFamily="2" charset="2"/>
              </a:rPr>
            </a:br>
            <a:endParaRPr b="1" spc="-5" dirty="0"/>
          </a:p>
        </p:txBody>
      </p:sp>
    </p:spTree>
    <p:extLst>
      <p:ext uri="{BB962C8B-B14F-4D97-AF65-F5344CB8AC3E}">
        <p14:creationId xmlns:p14="http://schemas.microsoft.com/office/powerpoint/2010/main" val="316291108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74915" y="275291"/>
            <a:ext cx="10129433" cy="5769234"/>
          </a:xfrm>
          <a:prstGeom prst="rect">
            <a:avLst/>
          </a:prstGeom>
        </p:spPr>
        <p:txBody>
          <a:bodyPr vert="horz" wrap="square" lIns="0" tIns="10897" rIns="0" bIns="0" rtlCol="0">
            <a:spAutoFit/>
          </a:bodyPr>
          <a:lstStyle/>
          <a:p>
            <a:pPr marL="11471" algn="l">
              <a:lnSpc>
                <a:spcPct val="150000"/>
              </a:lnSpc>
              <a:spcBef>
                <a:spcPts val="86"/>
              </a:spcBef>
            </a:pPr>
            <a:r>
              <a:rPr lang="en-US" b="1" spc="-27" dirty="0">
                <a:sym typeface="Wingdings" panose="05000000000000000000" pitchFamily="2" charset="2"/>
              </a:rPr>
              <a:t>d.	Detection of Oxygen</a:t>
            </a:r>
            <a:br>
              <a:rPr lang="en-US" b="1" spc="-27" dirty="0">
                <a:sym typeface="Wingdings" panose="05000000000000000000" pitchFamily="2" charset="2"/>
              </a:rPr>
            </a:br>
            <a:r>
              <a:rPr lang="en-US" b="1" spc="-27" dirty="0">
                <a:sym typeface="Wingdings" panose="05000000000000000000" pitchFamily="2" charset="2"/>
              </a:rPr>
              <a:t>	</a:t>
            </a:r>
            <a:r>
              <a:rPr lang="en-US" spc="-27" dirty="0">
                <a:sym typeface="Wingdings" panose="05000000000000000000" pitchFamily="2" charset="2"/>
              </a:rPr>
              <a:t>*	There is no direct test for oxygen</a:t>
            </a:r>
            <a:br>
              <a:rPr lang="en-US" spc="-27" dirty="0">
                <a:sym typeface="Wingdings" panose="05000000000000000000" pitchFamily="2" charset="2"/>
              </a:rPr>
            </a:br>
            <a:r>
              <a:rPr lang="en-US" spc="-27" dirty="0">
                <a:sym typeface="Wingdings" panose="05000000000000000000" pitchFamily="2" charset="2"/>
              </a:rPr>
              <a:t>	*	The organic compound when heated in pure nitrogen 			atmosphere if water droplets are formed on the walls 			of the test tube oxygen is detected.</a:t>
            </a:r>
            <a:br>
              <a:rPr lang="en-US" spc="-27" dirty="0">
                <a:sym typeface="Wingdings" panose="05000000000000000000" pitchFamily="2" charset="2"/>
              </a:rPr>
            </a:br>
            <a:r>
              <a:rPr lang="en-US" spc="-27" dirty="0">
                <a:sym typeface="Wingdings" panose="05000000000000000000" pitchFamily="2" charset="2"/>
              </a:rPr>
              <a:t>	*	Otherwise after determining the % composition of all 			elements in the compounds if it does not come to 				100%, the remaining is of oxygen</a:t>
            </a:r>
            <a:br>
              <a:rPr lang="en-US" spc="-27" dirty="0">
                <a:sym typeface="Wingdings" panose="05000000000000000000" pitchFamily="2" charset="2"/>
              </a:rPr>
            </a:br>
            <a:r>
              <a:rPr lang="en-US" spc="-27" dirty="0">
                <a:sym typeface="Wingdings" panose="05000000000000000000" pitchFamily="2" charset="2"/>
              </a:rPr>
              <a:t>	*	Even by detecting functional groups like –OH, CHO, 				COOH, NO etc., oxygen is detected.</a:t>
            </a:r>
            <a:endParaRPr b="1" spc="-5" dirty="0"/>
          </a:p>
        </p:txBody>
      </p:sp>
    </p:spTree>
    <p:extLst>
      <p:ext uri="{BB962C8B-B14F-4D97-AF65-F5344CB8AC3E}">
        <p14:creationId xmlns:p14="http://schemas.microsoft.com/office/powerpoint/2010/main" val="118459576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74915" y="275291"/>
            <a:ext cx="10129433" cy="5737382"/>
          </a:xfrm>
          <a:prstGeom prst="rect">
            <a:avLst/>
          </a:prstGeom>
        </p:spPr>
        <p:txBody>
          <a:bodyPr vert="horz" wrap="square" lIns="0" tIns="10897" rIns="0" bIns="0" rtlCol="0">
            <a:spAutoFit/>
          </a:bodyPr>
          <a:lstStyle/>
          <a:p>
            <a:pPr marL="11471" algn="l">
              <a:spcBef>
                <a:spcPts val="86"/>
              </a:spcBef>
            </a:pPr>
            <a:r>
              <a:rPr lang="en-US" sz="3252" b="1" spc="-27" dirty="0">
                <a:sym typeface="Wingdings" panose="05000000000000000000" pitchFamily="2" charset="2"/>
              </a:rPr>
              <a:t>QUANTITATIVE ORGANIC ANALYSIS</a:t>
            </a:r>
            <a:br>
              <a:rPr lang="en-US" sz="3252" b="1" spc="-27" dirty="0">
                <a:sym typeface="Wingdings" panose="05000000000000000000" pitchFamily="2" charset="2"/>
              </a:rPr>
            </a:br>
            <a:br>
              <a:rPr lang="en-US" sz="3252" b="1" spc="-27" dirty="0">
                <a:sym typeface="Wingdings" panose="05000000000000000000" pitchFamily="2" charset="2"/>
              </a:rPr>
            </a:br>
            <a:r>
              <a:rPr lang="en-US" b="1" spc="-27" dirty="0">
                <a:sym typeface="Wingdings" panose="05000000000000000000" pitchFamily="2" charset="2"/>
              </a:rPr>
              <a:t>1. Estimation of Carbon and Hydrogen (</a:t>
            </a:r>
            <a:r>
              <a:rPr lang="en-US" b="1" spc="-27" dirty="0" err="1">
                <a:sym typeface="Wingdings" panose="05000000000000000000" pitchFamily="2" charset="2"/>
              </a:rPr>
              <a:t>Leibig</a:t>
            </a:r>
            <a:r>
              <a:rPr lang="en-US" b="1" spc="-27" dirty="0">
                <a:sym typeface="Wingdings" panose="05000000000000000000" pitchFamily="2" charset="2"/>
              </a:rPr>
              <a:t> method)</a:t>
            </a:r>
            <a:br>
              <a:rPr lang="en-US" b="1" spc="-27" dirty="0">
                <a:sym typeface="Wingdings" panose="05000000000000000000" pitchFamily="2" charset="2"/>
              </a:rPr>
            </a:br>
            <a:br>
              <a:rPr lang="en-US" sz="2890" b="1" spc="-27" dirty="0">
                <a:sym typeface="Wingdings" panose="05000000000000000000" pitchFamily="2" charset="2"/>
              </a:rPr>
            </a:br>
            <a:r>
              <a:rPr lang="en-US" b="1" spc="-27" dirty="0">
                <a:sym typeface="Wingdings" panose="05000000000000000000" pitchFamily="2" charset="2"/>
              </a:rPr>
              <a:t>	</a:t>
            </a:r>
            <a:r>
              <a:rPr lang="en-US" spc="-27" dirty="0">
                <a:sym typeface="Wingdings" panose="05000000000000000000" pitchFamily="2" charset="2"/>
              </a:rPr>
              <a:t>*	A known weight of the organic substance is taken and 			completely burnt in excess of air &amp; Copper (II) oxide.  			Carbon changes to CO</a:t>
            </a:r>
            <a:r>
              <a:rPr lang="en-US" spc="-27" baseline="-25000" dirty="0">
                <a:sym typeface="Wingdings" panose="05000000000000000000" pitchFamily="2" charset="2"/>
              </a:rPr>
              <a:t>2</a:t>
            </a:r>
            <a:r>
              <a:rPr lang="en-US" spc="-27" dirty="0">
                <a:sym typeface="Wingdings" panose="05000000000000000000" pitchFamily="2" charset="2"/>
              </a:rPr>
              <a:t> and hydrogen changes to H</a:t>
            </a:r>
            <a:r>
              <a:rPr lang="en-US" spc="-27" baseline="-25000" dirty="0">
                <a:sym typeface="Wingdings" panose="05000000000000000000" pitchFamily="2" charset="2"/>
              </a:rPr>
              <a:t>2</a:t>
            </a:r>
            <a:r>
              <a:rPr lang="en-US" spc="-27" dirty="0">
                <a:sym typeface="Wingdings" panose="05000000000000000000" pitchFamily="2" charset="2"/>
              </a:rPr>
              <a:t>O as 			follows.</a:t>
            </a:r>
            <a:br>
              <a:rPr lang="en-US" spc="-27" dirty="0">
                <a:sym typeface="Wingdings" panose="05000000000000000000" pitchFamily="2" charset="2"/>
              </a:rPr>
            </a:br>
            <a:br>
              <a:rPr lang="en-US" spc="-27" dirty="0">
                <a:sym typeface="Wingdings" panose="05000000000000000000" pitchFamily="2" charset="2"/>
              </a:rPr>
            </a:br>
            <a:br>
              <a:rPr lang="en-US" spc="-27" dirty="0">
                <a:sym typeface="Wingdings" panose="05000000000000000000" pitchFamily="2" charset="2"/>
              </a:rPr>
            </a:br>
            <a:r>
              <a:rPr lang="en-US" spc="-27" dirty="0">
                <a:sym typeface="Wingdings" panose="05000000000000000000" pitchFamily="2" charset="2"/>
              </a:rPr>
              <a:t>	*	The CO</a:t>
            </a:r>
            <a:r>
              <a:rPr lang="en-US" spc="-27" baseline="-25000" dirty="0">
                <a:sym typeface="Wingdings" panose="05000000000000000000" pitchFamily="2" charset="2"/>
              </a:rPr>
              <a:t>2</a:t>
            </a:r>
            <a:r>
              <a:rPr lang="en-US" spc="-27" dirty="0">
                <a:sym typeface="Wingdings" panose="05000000000000000000" pitchFamily="2" charset="2"/>
              </a:rPr>
              <a:t> and H</a:t>
            </a:r>
            <a:r>
              <a:rPr lang="en-US" spc="-27" baseline="-25000" dirty="0">
                <a:sym typeface="Wingdings" panose="05000000000000000000" pitchFamily="2" charset="2"/>
              </a:rPr>
              <a:t>2</a:t>
            </a:r>
            <a:r>
              <a:rPr lang="en-US" spc="-27" dirty="0">
                <a:sym typeface="Wingdings" panose="05000000000000000000" pitchFamily="2" charset="2"/>
              </a:rPr>
              <a:t>O obtained are passed through weighed </a:t>
            </a:r>
            <a:br>
              <a:rPr lang="en-US" spc="-27" dirty="0">
                <a:sym typeface="Wingdings" panose="05000000000000000000" pitchFamily="2" charset="2"/>
              </a:rPr>
            </a:br>
            <a:r>
              <a:rPr lang="en-US" spc="-27" dirty="0">
                <a:sym typeface="Wingdings" panose="05000000000000000000" pitchFamily="2" charset="2"/>
              </a:rPr>
              <a:t>		U  tubes containing anhydrous CaCl</a:t>
            </a:r>
            <a:r>
              <a:rPr lang="en-US" spc="-27" baseline="-25000" dirty="0">
                <a:sym typeface="Wingdings" panose="05000000000000000000" pitchFamily="2" charset="2"/>
              </a:rPr>
              <a:t>2</a:t>
            </a:r>
            <a:r>
              <a:rPr lang="en-US" spc="-27" dirty="0">
                <a:sym typeface="Wingdings" panose="05000000000000000000" pitchFamily="2" charset="2"/>
              </a:rPr>
              <a:t> and caustic potash 			respectively.  The increased weight of these two tubes give 		the weight of H</a:t>
            </a:r>
            <a:r>
              <a:rPr lang="en-US" spc="-27" baseline="-25000" dirty="0">
                <a:sym typeface="Wingdings" panose="05000000000000000000" pitchFamily="2" charset="2"/>
              </a:rPr>
              <a:t>2</a:t>
            </a:r>
            <a:r>
              <a:rPr lang="en-US" spc="-27" dirty="0">
                <a:sym typeface="Wingdings" panose="05000000000000000000" pitchFamily="2" charset="2"/>
              </a:rPr>
              <a:t>O formed and weight of CO</a:t>
            </a:r>
            <a:r>
              <a:rPr lang="en-US" spc="-27" baseline="-25000" dirty="0">
                <a:sym typeface="Wingdings" panose="05000000000000000000" pitchFamily="2" charset="2"/>
              </a:rPr>
              <a:t>2</a:t>
            </a:r>
            <a:r>
              <a:rPr lang="en-US" spc="-27" dirty="0">
                <a:sym typeface="Wingdings" panose="05000000000000000000" pitchFamily="2" charset="2"/>
              </a:rPr>
              <a:t> formed.</a:t>
            </a:r>
            <a:endParaRPr b="1" spc="-5" dirty="0"/>
          </a:p>
        </p:txBody>
      </p:sp>
      <p:graphicFrame>
        <p:nvGraphicFramePr>
          <p:cNvPr id="4" name="Object 3">
            <a:extLst>
              <a:ext uri="{FF2B5EF4-FFF2-40B4-BE49-F238E27FC236}">
                <a16:creationId xmlns:a16="http://schemas.microsoft.com/office/drawing/2014/main" id="{51A2ED40-02BD-FBBF-C6D8-7180C0D89EC2}"/>
              </a:ext>
            </a:extLst>
          </p:cNvPr>
          <p:cNvGraphicFramePr>
            <a:graphicFrameLocks noChangeAspect="1"/>
          </p:cNvGraphicFramePr>
          <p:nvPr>
            <p:extLst>
              <p:ext uri="{D42A27DB-BD31-4B8C-83A1-F6EECF244321}">
                <p14:modId xmlns:p14="http://schemas.microsoft.com/office/powerpoint/2010/main" val="4263038921"/>
              </p:ext>
            </p:extLst>
          </p:nvPr>
        </p:nvGraphicFramePr>
        <p:xfrm>
          <a:off x="5120927" y="3355111"/>
          <a:ext cx="1635975" cy="309703"/>
        </p:xfrm>
        <a:graphic>
          <a:graphicData uri="http://schemas.openxmlformats.org/presentationml/2006/ole">
            <mc:AlternateContent xmlns:mc="http://schemas.openxmlformats.org/markup-compatibility/2006">
              <mc:Choice xmlns:v="urn:schemas-microsoft-com:vml" Requires="v">
                <p:oleObj name="Equation" r:id="rId3" imgW="1811796" imgH="343016" progId="Equation.DSMT4">
                  <p:embed/>
                </p:oleObj>
              </mc:Choice>
              <mc:Fallback>
                <p:oleObj name="Equation" r:id="rId3" imgW="1811796" imgH="343016" progId="Equation.DSMT4">
                  <p:embed/>
                  <p:pic>
                    <p:nvPicPr>
                      <p:cNvPr id="0" name=""/>
                      <p:cNvPicPr/>
                      <p:nvPr/>
                    </p:nvPicPr>
                    <p:blipFill>
                      <a:blip r:embed="rId4"/>
                      <a:stretch>
                        <a:fillRect/>
                      </a:stretch>
                    </p:blipFill>
                    <p:spPr>
                      <a:xfrm>
                        <a:off x="5120927" y="3355111"/>
                        <a:ext cx="1635975" cy="309703"/>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9D44B6DD-AE42-24CC-B0B1-83E1B40022B7}"/>
              </a:ext>
            </a:extLst>
          </p:cNvPr>
          <p:cNvGraphicFramePr>
            <a:graphicFrameLocks noChangeAspect="1"/>
          </p:cNvGraphicFramePr>
          <p:nvPr>
            <p:extLst>
              <p:ext uri="{D42A27DB-BD31-4B8C-83A1-F6EECF244321}">
                <p14:modId xmlns:p14="http://schemas.microsoft.com/office/powerpoint/2010/main" val="2833475117"/>
              </p:ext>
            </p:extLst>
          </p:nvPr>
        </p:nvGraphicFramePr>
        <p:xfrm>
          <a:off x="5120927" y="3355111"/>
          <a:ext cx="1635975" cy="309703"/>
        </p:xfrm>
        <a:graphic>
          <a:graphicData uri="http://schemas.openxmlformats.org/presentationml/2006/ole">
            <mc:AlternateContent xmlns:mc="http://schemas.openxmlformats.org/markup-compatibility/2006">
              <mc:Choice xmlns:v="urn:schemas-microsoft-com:vml" Requires="v">
                <p:oleObj name="Equation" r:id="rId5" imgW="1811796" imgH="343016" progId="Equation.DSMT4">
                  <p:embed/>
                </p:oleObj>
              </mc:Choice>
              <mc:Fallback>
                <p:oleObj name="Equation" r:id="rId5" imgW="1811796" imgH="343016" progId="Equation.DSMT4">
                  <p:embed/>
                  <p:pic>
                    <p:nvPicPr>
                      <p:cNvPr id="0" name=""/>
                      <p:cNvPicPr/>
                      <p:nvPr/>
                    </p:nvPicPr>
                    <p:blipFill>
                      <a:blip r:embed="rId6"/>
                      <a:stretch>
                        <a:fillRect/>
                      </a:stretch>
                    </p:blipFill>
                    <p:spPr>
                      <a:xfrm>
                        <a:off x="5120927" y="3355111"/>
                        <a:ext cx="1635975" cy="309703"/>
                      </a:xfrm>
                      <a:prstGeom prst="rect">
                        <a:avLst/>
                      </a:prstGeom>
                    </p:spPr>
                  </p:pic>
                </p:oleObj>
              </mc:Fallback>
            </mc:AlternateContent>
          </a:graphicData>
        </a:graphic>
      </p:graphicFrame>
      <p:pic>
        <p:nvPicPr>
          <p:cNvPr id="9" name="Picture 8">
            <a:extLst>
              <a:ext uri="{FF2B5EF4-FFF2-40B4-BE49-F238E27FC236}">
                <a16:creationId xmlns:a16="http://schemas.microsoft.com/office/drawing/2014/main" id="{5CB51EBD-4746-F7D6-92A9-552213297AAB}"/>
              </a:ext>
            </a:extLst>
          </p:cNvPr>
          <p:cNvPicPr>
            <a:picLocks noChangeAspect="1"/>
          </p:cNvPicPr>
          <p:nvPr/>
        </p:nvPicPr>
        <p:blipFill>
          <a:blip r:embed="rId7"/>
          <a:stretch>
            <a:fillRect/>
          </a:stretch>
        </p:blipFill>
        <p:spPr>
          <a:xfrm>
            <a:off x="4272112" y="3401812"/>
            <a:ext cx="5807453" cy="1098707"/>
          </a:xfrm>
          <a:prstGeom prst="rect">
            <a:avLst/>
          </a:prstGeom>
        </p:spPr>
      </p:pic>
    </p:spTree>
    <p:extLst>
      <p:ext uri="{BB962C8B-B14F-4D97-AF65-F5344CB8AC3E}">
        <p14:creationId xmlns:p14="http://schemas.microsoft.com/office/powerpoint/2010/main" val="239123444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74914" y="842962"/>
            <a:ext cx="10129433" cy="4681060"/>
          </a:xfrm>
          <a:prstGeom prst="rect">
            <a:avLst/>
          </a:prstGeom>
        </p:spPr>
        <p:txBody>
          <a:bodyPr vert="horz" wrap="square" lIns="0" tIns="10897" rIns="0" bIns="0" rtlCol="0">
            <a:spAutoFit/>
          </a:bodyPr>
          <a:lstStyle/>
          <a:p>
            <a:pPr marL="11471" algn="l">
              <a:spcBef>
                <a:spcPts val="86"/>
              </a:spcBef>
            </a:pPr>
            <a:r>
              <a:rPr lang="en-US" spc="-27" dirty="0">
                <a:sym typeface="Wingdings" panose="05000000000000000000" pitchFamily="2" charset="2"/>
              </a:rPr>
              <a:t>			12	      Wt. of CO</a:t>
            </a:r>
            <a:r>
              <a:rPr lang="en-US" spc="-27" baseline="-25000" dirty="0">
                <a:sym typeface="Wingdings" panose="05000000000000000000" pitchFamily="2" charset="2"/>
              </a:rPr>
              <a:t>2</a:t>
            </a:r>
            <a:r>
              <a:rPr lang="en-US" spc="-27" dirty="0">
                <a:sym typeface="Wingdings" panose="05000000000000000000" pitchFamily="2" charset="2"/>
              </a:rPr>
              <a:t> formed</a:t>
            </a:r>
            <a:br>
              <a:rPr lang="en-US" spc="-27" dirty="0">
                <a:sym typeface="Wingdings" panose="05000000000000000000" pitchFamily="2" charset="2"/>
              </a:rPr>
            </a:br>
            <a:r>
              <a:rPr lang="en-US" spc="-27" dirty="0">
                <a:sym typeface="Wingdings" panose="05000000000000000000" pitchFamily="2" charset="2"/>
              </a:rPr>
              <a:t>	% of C =  ------  x   -----------------------------------  x 100</a:t>
            </a:r>
            <a:br>
              <a:rPr lang="en-US" spc="-27" dirty="0">
                <a:sym typeface="Wingdings" panose="05000000000000000000" pitchFamily="2" charset="2"/>
              </a:rPr>
            </a:br>
            <a:r>
              <a:rPr lang="en-US" spc="-27" dirty="0">
                <a:sym typeface="Wingdings" panose="05000000000000000000" pitchFamily="2" charset="2"/>
              </a:rPr>
              <a:t>			44	     Wt. of Organic compound</a:t>
            </a:r>
            <a:br>
              <a:rPr lang="en-US" spc="-27" dirty="0">
                <a:sym typeface="Wingdings" panose="05000000000000000000" pitchFamily="2" charset="2"/>
              </a:rPr>
            </a:br>
            <a:br>
              <a:rPr lang="en-US" spc="-27" dirty="0">
                <a:sym typeface="Wingdings" panose="05000000000000000000" pitchFamily="2" charset="2"/>
              </a:rPr>
            </a:br>
            <a:r>
              <a:rPr lang="en-US" spc="-27" dirty="0">
                <a:sym typeface="Wingdings" panose="05000000000000000000" pitchFamily="2" charset="2"/>
              </a:rPr>
              <a:t>			2	Wt. of H</a:t>
            </a:r>
            <a:r>
              <a:rPr lang="en-US" spc="-27" baseline="-25000" dirty="0">
                <a:sym typeface="Wingdings" panose="05000000000000000000" pitchFamily="2" charset="2"/>
              </a:rPr>
              <a:t>2</a:t>
            </a:r>
            <a:r>
              <a:rPr lang="en-US" spc="-27" dirty="0">
                <a:sym typeface="Wingdings" panose="05000000000000000000" pitchFamily="2" charset="2"/>
              </a:rPr>
              <a:t>O formed</a:t>
            </a:r>
            <a:br>
              <a:rPr lang="en-US" spc="-27" dirty="0">
                <a:sym typeface="Wingdings" panose="05000000000000000000" pitchFamily="2" charset="2"/>
              </a:rPr>
            </a:br>
            <a:r>
              <a:rPr lang="en-US" spc="-27" dirty="0">
                <a:sym typeface="Wingdings" panose="05000000000000000000" pitchFamily="2" charset="2"/>
              </a:rPr>
              <a:t>	% of H = ------ x ----------------------------------- x 100</a:t>
            </a:r>
            <a:br>
              <a:rPr lang="en-US" spc="-27" dirty="0">
                <a:sym typeface="Wingdings" panose="05000000000000000000" pitchFamily="2" charset="2"/>
              </a:rPr>
            </a:br>
            <a:r>
              <a:rPr lang="en-US" spc="-27" dirty="0">
                <a:sym typeface="Wingdings" panose="05000000000000000000" pitchFamily="2" charset="2"/>
              </a:rPr>
              <a:t>			18	  Wt. of Organic compound</a:t>
            </a:r>
            <a:br>
              <a:rPr lang="en-US" spc="-27" dirty="0">
                <a:sym typeface="Wingdings" panose="05000000000000000000" pitchFamily="2" charset="2"/>
              </a:rPr>
            </a:br>
            <a:br>
              <a:rPr lang="en-US" spc="-27" dirty="0">
                <a:sym typeface="Wingdings" panose="05000000000000000000" pitchFamily="2" charset="2"/>
              </a:rPr>
            </a:br>
            <a:r>
              <a:rPr lang="en-US" spc="-27" dirty="0">
                <a:sym typeface="Wingdings" panose="05000000000000000000" pitchFamily="2" charset="2"/>
              </a:rPr>
              <a:t>	*	After calculating the percentage composition all C and H in 			the compound if their sum is not 100, then the difference is 		assumed as oxygen.</a:t>
            </a:r>
            <a:br>
              <a:rPr lang="en-US" spc="-27" dirty="0">
                <a:sym typeface="Wingdings" panose="05000000000000000000" pitchFamily="2" charset="2"/>
              </a:rPr>
            </a:br>
            <a:endParaRPr b="1" spc="-5" dirty="0"/>
          </a:p>
        </p:txBody>
      </p:sp>
      <p:graphicFrame>
        <p:nvGraphicFramePr>
          <p:cNvPr id="4" name="Object 3">
            <a:extLst>
              <a:ext uri="{FF2B5EF4-FFF2-40B4-BE49-F238E27FC236}">
                <a16:creationId xmlns:a16="http://schemas.microsoft.com/office/drawing/2014/main" id="{51A2ED40-02BD-FBBF-C6D8-7180C0D89EC2}"/>
              </a:ext>
            </a:extLst>
          </p:cNvPr>
          <p:cNvGraphicFramePr>
            <a:graphicFrameLocks noChangeAspect="1"/>
          </p:cNvGraphicFramePr>
          <p:nvPr/>
        </p:nvGraphicFramePr>
        <p:xfrm>
          <a:off x="5120927" y="3355111"/>
          <a:ext cx="1635975" cy="309703"/>
        </p:xfrm>
        <a:graphic>
          <a:graphicData uri="http://schemas.openxmlformats.org/presentationml/2006/ole">
            <mc:AlternateContent xmlns:mc="http://schemas.openxmlformats.org/markup-compatibility/2006">
              <mc:Choice xmlns:v="urn:schemas-microsoft-com:vml" Requires="v">
                <p:oleObj name="Equation" r:id="rId3" imgW="1811796" imgH="343016" progId="Equation.DSMT4">
                  <p:embed/>
                </p:oleObj>
              </mc:Choice>
              <mc:Fallback>
                <p:oleObj name="Equation" r:id="rId3" imgW="1811796" imgH="343016" progId="Equation.DSMT4">
                  <p:embed/>
                  <p:pic>
                    <p:nvPicPr>
                      <p:cNvPr id="4" name="Object 3">
                        <a:extLst>
                          <a:ext uri="{FF2B5EF4-FFF2-40B4-BE49-F238E27FC236}">
                            <a16:creationId xmlns:a16="http://schemas.microsoft.com/office/drawing/2014/main" id="{51A2ED40-02BD-FBBF-C6D8-7180C0D89EC2}"/>
                          </a:ext>
                        </a:extLst>
                      </p:cNvPr>
                      <p:cNvPicPr/>
                      <p:nvPr/>
                    </p:nvPicPr>
                    <p:blipFill>
                      <a:blip r:embed="rId4"/>
                      <a:stretch>
                        <a:fillRect/>
                      </a:stretch>
                    </p:blipFill>
                    <p:spPr>
                      <a:xfrm>
                        <a:off x="5120927" y="3355111"/>
                        <a:ext cx="1635975" cy="309703"/>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9D44B6DD-AE42-24CC-B0B1-83E1B40022B7}"/>
              </a:ext>
            </a:extLst>
          </p:cNvPr>
          <p:cNvGraphicFramePr>
            <a:graphicFrameLocks noChangeAspect="1"/>
          </p:cNvGraphicFramePr>
          <p:nvPr/>
        </p:nvGraphicFramePr>
        <p:xfrm>
          <a:off x="5120927" y="3355111"/>
          <a:ext cx="1635975" cy="309703"/>
        </p:xfrm>
        <a:graphic>
          <a:graphicData uri="http://schemas.openxmlformats.org/presentationml/2006/ole">
            <mc:AlternateContent xmlns:mc="http://schemas.openxmlformats.org/markup-compatibility/2006">
              <mc:Choice xmlns:v="urn:schemas-microsoft-com:vml" Requires="v">
                <p:oleObj name="Equation" r:id="rId5" imgW="1811796" imgH="343016" progId="Equation.DSMT4">
                  <p:embed/>
                </p:oleObj>
              </mc:Choice>
              <mc:Fallback>
                <p:oleObj name="Equation" r:id="rId5" imgW="1811796" imgH="343016" progId="Equation.DSMT4">
                  <p:embed/>
                  <p:pic>
                    <p:nvPicPr>
                      <p:cNvPr id="5" name="Object 4">
                        <a:extLst>
                          <a:ext uri="{FF2B5EF4-FFF2-40B4-BE49-F238E27FC236}">
                            <a16:creationId xmlns:a16="http://schemas.microsoft.com/office/drawing/2014/main" id="{9D44B6DD-AE42-24CC-B0B1-83E1B40022B7}"/>
                          </a:ext>
                        </a:extLst>
                      </p:cNvPr>
                      <p:cNvPicPr/>
                      <p:nvPr/>
                    </p:nvPicPr>
                    <p:blipFill>
                      <a:blip r:embed="rId6"/>
                      <a:stretch>
                        <a:fillRect/>
                      </a:stretch>
                    </p:blipFill>
                    <p:spPr>
                      <a:xfrm>
                        <a:off x="5120927" y="3355111"/>
                        <a:ext cx="1635975" cy="309703"/>
                      </a:xfrm>
                      <a:prstGeom prst="rect">
                        <a:avLst/>
                      </a:prstGeom>
                    </p:spPr>
                  </p:pic>
                </p:oleObj>
              </mc:Fallback>
            </mc:AlternateContent>
          </a:graphicData>
        </a:graphic>
      </p:graphicFrame>
    </p:spTree>
    <p:extLst>
      <p:ext uri="{BB962C8B-B14F-4D97-AF65-F5344CB8AC3E}">
        <p14:creationId xmlns:p14="http://schemas.microsoft.com/office/powerpoint/2010/main" val="291204597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74915" y="275291"/>
            <a:ext cx="10129433" cy="7016767"/>
          </a:xfrm>
          <a:prstGeom prst="rect">
            <a:avLst/>
          </a:prstGeom>
        </p:spPr>
        <p:txBody>
          <a:bodyPr vert="horz" wrap="square" lIns="0" tIns="10897" rIns="0" bIns="0" rtlCol="0">
            <a:spAutoFit/>
          </a:bodyPr>
          <a:lstStyle/>
          <a:p>
            <a:pPr marL="11471" algn="l">
              <a:spcBef>
                <a:spcPts val="86"/>
              </a:spcBef>
              <a:tabLst>
                <a:tab pos="534988" algn="l"/>
              </a:tabLst>
            </a:pPr>
            <a:r>
              <a:rPr lang="en-US" b="1" spc="-27" dirty="0">
                <a:sym typeface="Wingdings" panose="05000000000000000000" pitchFamily="2" charset="2"/>
              </a:rPr>
              <a:t>2. Estimation of Nitrogen	</a:t>
            </a:r>
            <a:br>
              <a:rPr lang="en-US" b="1" spc="-27" dirty="0">
                <a:sym typeface="Wingdings" panose="05000000000000000000" pitchFamily="2" charset="2"/>
              </a:rPr>
            </a:br>
            <a:r>
              <a:rPr lang="en-US" spc="-27" dirty="0">
                <a:sym typeface="Wingdings" panose="05000000000000000000" pitchFamily="2" charset="2"/>
              </a:rPr>
              <a:t>	*	There are two methods of estimate nitrogen in the given 				compound.  They are</a:t>
            </a:r>
            <a:br>
              <a:rPr lang="en-US" spc="-27" dirty="0">
                <a:sym typeface="Wingdings" panose="05000000000000000000" pitchFamily="2" charset="2"/>
              </a:rPr>
            </a:br>
            <a:r>
              <a:rPr lang="en-US" spc="-27" dirty="0">
                <a:sym typeface="Wingdings" panose="05000000000000000000" pitchFamily="2" charset="2"/>
              </a:rPr>
              <a:t>		</a:t>
            </a:r>
            <a:r>
              <a:rPr lang="en-US" spc="-27" dirty="0" err="1">
                <a:sym typeface="Wingdings" panose="05000000000000000000" pitchFamily="2" charset="2"/>
              </a:rPr>
              <a:t>i</a:t>
            </a:r>
            <a:r>
              <a:rPr lang="en-US" spc="-27" dirty="0">
                <a:sym typeface="Wingdings" panose="05000000000000000000" pitchFamily="2" charset="2"/>
              </a:rPr>
              <a:t>. Duma’s method	ii. </a:t>
            </a:r>
            <a:r>
              <a:rPr lang="en-US" spc="-27" dirty="0" err="1">
                <a:sym typeface="Wingdings" panose="05000000000000000000" pitchFamily="2" charset="2"/>
              </a:rPr>
              <a:t>Kjeldahl’s</a:t>
            </a:r>
            <a:r>
              <a:rPr lang="en-US" spc="-27" dirty="0">
                <a:sym typeface="Wingdings" panose="05000000000000000000" pitchFamily="2" charset="2"/>
              </a:rPr>
              <a:t> method</a:t>
            </a:r>
            <a:br>
              <a:rPr lang="en-US" spc="-27" dirty="0">
                <a:sym typeface="Wingdings" panose="05000000000000000000" pitchFamily="2" charset="2"/>
              </a:rPr>
            </a:br>
            <a:r>
              <a:rPr lang="en-US" b="1" spc="-27" dirty="0">
                <a:sym typeface="Wingdings" panose="05000000000000000000" pitchFamily="2" charset="2"/>
              </a:rPr>
              <a:t>	</a:t>
            </a:r>
            <a:r>
              <a:rPr lang="en-US" b="1" spc="-27" dirty="0" err="1">
                <a:sym typeface="Wingdings" panose="05000000000000000000" pitchFamily="2" charset="2"/>
              </a:rPr>
              <a:t>i</a:t>
            </a:r>
            <a:r>
              <a:rPr lang="en-US" b="1" spc="-27" dirty="0">
                <a:sym typeface="Wingdings" panose="05000000000000000000" pitchFamily="2" charset="2"/>
              </a:rPr>
              <a:t>. 	Duma’s method</a:t>
            </a:r>
            <a:br>
              <a:rPr lang="en-US" b="1" spc="-27" dirty="0">
                <a:sym typeface="Wingdings" panose="05000000000000000000" pitchFamily="2" charset="2"/>
              </a:rPr>
            </a:br>
            <a:r>
              <a:rPr lang="en-US" spc="-27" dirty="0">
                <a:sym typeface="Wingdings" panose="05000000000000000000" pitchFamily="2" charset="2"/>
              </a:rPr>
              <a:t>	*	In this method a known weight of organic compound is heated 			strongly with dry cupric oxide.  Carbon and hydrogen get oxidized 		to carbon-di-oxide and water </a:t>
            </a:r>
            <a:r>
              <a:rPr lang="en-US" spc="-27" dirty="0" err="1">
                <a:sym typeface="Wingdings" panose="05000000000000000000" pitchFamily="2" charset="2"/>
              </a:rPr>
              <a:t>vapour</a:t>
            </a:r>
            <a:r>
              <a:rPr lang="en-US" spc="-27" dirty="0">
                <a:sym typeface="Wingdings" panose="05000000000000000000" pitchFamily="2" charset="2"/>
              </a:rPr>
              <a:t>.  Nitrogen if present is			converted to  N</a:t>
            </a:r>
            <a:r>
              <a:rPr lang="en-US" spc="-27" baseline="-25000" dirty="0">
                <a:sym typeface="Wingdings" panose="05000000000000000000" pitchFamily="2" charset="2"/>
              </a:rPr>
              <a:t>2</a:t>
            </a:r>
            <a:r>
              <a:rPr lang="en-US" spc="-27" dirty="0">
                <a:sym typeface="Wingdings" panose="05000000000000000000" pitchFamily="2" charset="2"/>
              </a:rPr>
              <a:t> is collected over KOH solution and its volume is 			determined at S.T.P.</a:t>
            </a:r>
            <a:br>
              <a:rPr lang="en-US" spc="-27" dirty="0">
                <a:sym typeface="Wingdings" panose="05000000000000000000" pitchFamily="2" charset="2"/>
              </a:rPr>
            </a:br>
            <a:br>
              <a:rPr lang="en-US" spc="-27" dirty="0">
                <a:sym typeface="Wingdings" panose="05000000000000000000" pitchFamily="2" charset="2"/>
              </a:rPr>
            </a:br>
            <a:br>
              <a:rPr lang="en-US" spc="-27" dirty="0">
                <a:sym typeface="Wingdings" panose="05000000000000000000" pitchFamily="2" charset="2"/>
              </a:rPr>
            </a:br>
            <a:br>
              <a:rPr lang="en-US" spc="-27" dirty="0">
                <a:sym typeface="Wingdings" panose="05000000000000000000" pitchFamily="2" charset="2"/>
              </a:rPr>
            </a:br>
            <a:r>
              <a:rPr lang="en-US" spc="-27" dirty="0">
                <a:sym typeface="Wingdings" panose="05000000000000000000" pitchFamily="2" charset="2"/>
              </a:rPr>
              <a:t>		             28	             Volume of Nitrogen at S.T.P.	</a:t>
            </a:r>
            <a:br>
              <a:rPr lang="en-US" spc="-27" dirty="0">
                <a:sym typeface="Wingdings" panose="05000000000000000000" pitchFamily="2" charset="2"/>
              </a:rPr>
            </a:br>
            <a:r>
              <a:rPr lang="en-US" spc="-27" dirty="0">
                <a:sym typeface="Wingdings" panose="05000000000000000000" pitchFamily="2" charset="2"/>
              </a:rPr>
              <a:t>	% of N = --------	x ----------------------------------   x 100</a:t>
            </a:r>
            <a:br>
              <a:rPr lang="en-US" spc="-27" dirty="0">
                <a:sym typeface="Wingdings" panose="05000000000000000000" pitchFamily="2" charset="2"/>
              </a:rPr>
            </a:br>
            <a:r>
              <a:rPr lang="en-US" spc="-27" dirty="0">
                <a:sym typeface="Wingdings" panose="05000000000000000000" pitchFamily="2" charset="2"/>
              </a:rPr>
              <a:t>		           22400	   Weight of organic compound 	</a:t>
            </a:r>
            <a:br>
              <a:rPr lang="en-US" spc="-27" dirty="0">
                <a:sym typeface="Wingdings" panose="05000000000000000000" pitchFamily="2" charset="2"/>
              </a:rPr>
            </a:br>
            <a:r>
              <a:rPr lang="en-US" spc="-27" dirty="0">
                <a:sym typeface="Wingdings" panose="05000000000000000000" pitchFamily="2" charset="2"/>
              </a:rPr>
              <a:t>			</a:t>
            </a:r>
            <a:br>
              <a:rPr lang="en-US" spc="-27" dirty="0">
                <a:sym typeface="Wingdings" panose="05000000000000000000" pitchFamily="2" charset="2"/>
              </a:rPr>
            </a:br>
            <a:endParaRPr b="1" spc="-5" dirty="0"/>
          </a:p>
        </p:txBody>
      </p:sp>
      <p:graphicFrame>
        <p:nvGraphicFramePr>
          <p:cNvPr id="4" name="Object 3">
            <a:extLst>
              <a:ext uri="{FF2B5EF4-FFF2-40B4-BE49-F238E27FC236}">
                <a16:creationId xmlns:a16="http://schemas.microsoft.com/office/drawing/2014/main" id="{51A2ED40-02BD-FBBF-C6D8-7180C0D89EC2}"/>
              </a:ext>
            </a:extLst>
          </p:cNvPr>
          <p:cNvGraphicFramePr>
            <a:graphicFrameLocks noChangeAspect="1"/>
          </p:cNvGraphicFramePr>
          <p:nvPr/>
        </p:nvGraphicFramePr>
        <p:xfrm>
          <a:off x="5120927" y="3355111"/>
          <a:ext cx="1635975" cy="309703"/>
        </p:xfrm>
        <a:graphic>
          <a:graphicData uri="http://schemas.openxmlformats.org/presentationml/2006/ole">
            <mc:AlternateContent xmlns:mc="http://schemas.openxmlformats.org/markup-compatibility/2006">
              <mc:Choice xmlns:v="urn:schemas-microsoft-com:vml" Requires="v">
                <p:oleObj name="Equation" r:id="rId3" imgW="1811796" imgH="343016" progId="Equation.DSMT4">
                  <p:embed/>
                </p:oleObj>
              </mc:Choice>
              <mc:Fallback>
                <p:oleObj name="Equation" r:id="rId3" imgW="1811796" imgH="343016" progId="Equation.DSMT4">
                  <p:embed/>
                  <p:pic>
                    <p:nvPicPr>
                      <p:cNvPr id="4" name="Object 3">
                        <a:extLst>
                          <a:ext uri="{FF2B5EF4-FFF2-40B4-BE49-F238E27FC236}">
                            <a16:creationId xmlns:a16="http://schemas.microsoft.com/office/drawing/2014/main" id="{51A2ED40-02BD-FBBF-C6D8-7180C0D89EC2}"/>
                          </a:ext>
                        </a:extLst>
                      </p:cNvPr>
                      <p:cNvPicPr/>
                      <p:nvPr/>
                    </p:nvPicPr>
                    <p:blipFill>
                      <a:blip r:embed="rId4"/>
                      <a:stretch>
                        <a:fillRect/>
                      </a:stretch>
                    </p:blipFill>
                    <p:spPr>
                      <a:xfrm>
                        <a:off x="5120927" y="3355111"/>
                        <a:ext cx="1635975" cy="309703"/>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9D44B6DD-AE42-24CC-B0B1-83E1B40022B7}"/>
              </a:ext>
            </a:extLst>
          </p:cNvPr>
          <p:cNvGraphicFramePr>
            <a:graphicFrameLocks noChangeAspect="1"/>
          </p:cNvGraphicFramePr>
          <p:nvPr>
            <p:extLst>
              <p:ext uri="{D42A27DB-BD31-4B8C-83A1-F6EECF244321}">
                <p14:modId xmlns:p14="http://schemas.microsoft.com/office/powerpoint/2010/main" val="1303588232"/>
              </p:ext>
            </p:extLst>
          </p:nvPr>
        </p:nvGraphicFramePr>
        <p:xfrm>
          <a:off x="8759031" y="1623572"/>
          <a:ext cx="1635975" cy="309703"/>
        </p:xfrm>
        <a:graphic>
          <a:graphicData uri="http://schemas.openxmlformats.org/presentationml/2006/ole">
            <mc:AlternateContent xmlns:mc="http://schemas.openxmlformats.org/markup-compatibility/2006">
              <mc:Choice xmlns:v="urn:schemas-microsoft-com:vml" Requires="v">
                <p:oleObj name="Equation" r:id="rId5" imgW="1811796" imgH="343016" progId="Equation.DSMT4">
                  <p:embed/>
                </p:oleObj>
              </mc:Choice>
              <mc:Fallback>
                <p:oleObj name="Equation" r:id="rId5" imgW="1811796" imgH="343016" progId="Equation.DSMT4">
                  <p:embed/>
                  <p:pic>
                    <p:nvPicPr>
                      <p:cNvPr id="5" name="Object 4">
                        <a:extLst>
                          <a:ext uri="{FF2B5EF4-FFF2-40B4-BE49-F238E27FC236}">
                            <a16:creationId xmlns:a16="http://schemas.microsoft.com/office/drawing/2014/main" id="{9D44B6DD-AE42-24CC-B0B1-83E1B40022B7}"/>
                          </a:ext>
                        </a:extLst>
                      </p:cNvPr>
                      <p:cNvPicPr/>
                      <p:nvPr/>
                    </p:nvPicPr>
                    <p:blipFill>
                      <a:blip r:embed="rId6"/>
                      <a:stretch>
                        <a:fillRect/>
                      </a:stretch>
                    </p:blipFill>
                    <p:spPr>
                      <a:xfrm>
                        <a:off x="8759031" y="1623572"/>
                        <a:ext cx="1635975" cy="309703"/>
                      </a:xfrm>
                      <a:prstGeom prst="rect">
                        <a:avLst/>
                      </a:prstGeom>
                    </p:spPr>
                  </p:pic>
                </p:oleObj>
              </mc:Fallback>
            </mc:AlternateContent>
          </a:graphicData>
        </a:graphic>
      </p:graphicFrame>
      <p:pic>
        <p:nvPicPr>
          <p:cNvPr id="7" name="Picture 6">
            <a:extLst>
              <a:ext uri="{FF2B5EF4-FFF2-40B4-BE49-F238E27FC236}">
                <a16:creationId xmlns:a16="http://schemas.microsoft.com/office/drawing/2014/main" id="{B71C5C9F-E04B-EF16-EDC9-9F54308649B2}"/>
              </a:ext>
            </a:extLst>
          </p:cNvPr>
          <p:cNvPicPr>
            <a:picLocks noChangeAspect="1"/>
          </p:cNvPicPr>
          <p:nvPr/>
        </p:nvPicPr>
        <p:blipFill>
          <a:blip r:embed="rId7"/>
          <a:stretch>
            <a:fillRect/>
          </a:stretch>
        </p:blipFill>
        <p:spPr>
          <a:xfrm>
            <a:off x="1683775" y="4068966"/>
            <a:ext cx="9320573" cy="1087400"/>
          </a:xfrm>
          <a:prstGeom prst="rect">
            <a:avLst/>
          </a:prstGeom>
        </p:spPr>
      </p:pic>
    </p:spTree>
    <p:extLst>
      <p:ext uri="{BB962C8B-B14F-4D97-AF65-F5344CB8AC3E}">
        <p14:creationId xmlns:p14="http://schemas.microsoft.com/office/powerpoint/2010/main" val="255666188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74915" y="275291"/>
            <a:ext cx="10129433" cy="6238349"/>
          </a:xfrm>
          <a:prstGeom prst="rect">
            <a:avLst/>
          </a:prstGeom>
        </p:spPr>
        <p:txBody>
          <a:bodyPr vert="horz" wrap="square" lIns="0" tIns="10897" rIns="0" bIns="0" rtlCol="0">
            <a:spAutoFit/>
          </a:bodyPr>
          <a:lstStyle/>
          <a:p>
            <a:pPr marL="11471" algn="l">
              <a:spcBef>
                <a:spcPts val="86"/>
              </a:spcBef>
              <a:tabLst>
                <a:tab pos="534988" algn="l"/>
              </a:tabLst>
            </a:pPr>
            <a:r>
              <a:rPr lang="en-US" b="1" spc="-27" dirty="0">
                <a:sym typeface="Wingdings" panose="05000000000000000000" pitchFamily="2" charset="2"/>
              </a:rPr>
              <a:t>ii. </a:t>
            </a:r>
            <a:r>
              <a:rPr lang="en-US" b="1" spc="-27" dirty="0" err="1">
                <a:sym typeface="Wingdings" panose="05000000000000000000" pitchFamily="2" charset="2"/>
              </a:rPr>
              <a:t>Kjeldahl’s</a:t>
            </a:r>
            <a:r>
              <a:rPr lang="en-US" b="1" spc="-27" dirty="0">
                <a:sym typeface="Wingdings" panose="05000000000000000000" pitchFamily="2" charset="2"/>
              </a:rPr>
              <a:t> method</a:t>
            </a:r>
            <a:br>
              <a:rPr lang="en-US" b="1" spc="-27" dirty="0">
                <a:sym typeface="Wingdings" panose="05000000000000000000" pitchFamily="2" charset="2"/>
              </a:rPr>
            </a:br>
            <a:r>
              <a:rPr lang="en-US" spc="-27" dirty="0">
                <a:sym typeface="Wingdings" panose="05000000000000000000" pitchFamily="2" charset="2"/>
              </a:rPr>
              <a:t>	*	In this method the given organic compound is treated with conc. 			H</a:t>
            </a:r>
            <a:r>
              <a:rPr lang="en-US" spc="-27" baseline="-25000" dirty="0">
                <a:sym typeface="Wingdings" panose="05000000000000000000" pitchFamily="2" charset="2"/>
              </a:rPr>
              <a:t>2</a:t>
            </a:r>
            <a:r>
              <a:rPr lang="en-US" spc="-27" dirty="0">
                <a:sym typeface="Wingdings" panose="05000000000000000000" pitchFamily="2" charset="2"/>
              </a:rPr>
              <a:t>SO</a:t>
            </a:r>
            <a:r>
              <a:rPr lang="en-US" spc="-27" baseline="-25000" dirty="0">
                <a:sym typeface="Wingdings" panose="05000000000000000000" pitchFamily="2" charset="2"/>
              </a:rPr>
              <a:t>4</a:t>
            </a:r>
            <a:r>
              <a:rPr lang="en-US" spc="-27" dirty="0">
                <a:sym typeface="Wingdings" panose="05000000000000000000" pitchFamily="2" charset="2"/>
              </a:rPr>
              <a:t> in the presence of small amounts of CuSO</a:t>
            </a:r>
            <a:r>
              <a:rPr lang="en-US" spc="-27" baseline="-25000" dirty="0">
                <a:sym typeface="Wingdings" panose="05000000000000000000" pitchFamily="2" charset="2"/>
              </a:rPr>
              <a:t>4</a:t>
            </a:r>
            <a:r>
              <a:rPr lang="en-US" spc="-27" dirty="0">
                <a:sym typeface="Wingdings" panose="05000000000000000000" pitchFamily="2" charset="2"/>
              </a:rPr>
              <a:t> to convert 			nitrogen into ammonium sulphate.  Then ammonium sulphate is 			treated with excess of NaOH to liberate NH</a:t>
            </a:r>
            <a:r>
              <a:rPr lang="en-US" spc="-27" baseline="-25000" dirty="0">
                <a:sym typeface="Wingdings" panose="05000000000000000000" pitchFamily="2" charset="2"/>
              </a:rPr>
              <a:t>3</a:t>
            </a:r>
            <a:r>
              <a:rPr lang="en-US" spc="-27" dirty="0">
                <a:sym typeface="Wingdings" panose="05000000000000000000" pitchFamily="2" charset="2"/>
              </a:rPr>
              <a:t> gas.</a:t>
            </a:r>
            <a:br>
              <a:rPr lang="en-US" spc="-27" dirty="0">
                <a:sym typeface="Wingdings" panose="05000000000000000000" pitchFamily="2" charset="2"/>
              </a:rPr>
            </a:br>
            <a:br>
              <a:rPr lang="en-US" spc="-27" dirty="0">
                <a:sym typeface="Wingdings" panose="05000000000000000000" pitchFamily="2" charset="2"/>
              </a:rPr>
            </a:br>
            <a:r>
              <a:rPr lang="en-US" spc="-27" dirty="0">
                <a:sym typeface="Wingdings" panose="05000000000000000000" pitchFamily="2" charset="2"/>
              </a:rPr>
              <a:t>	*	The ammonia evolved is neutralized with excess of conc. H</a:t>
            </a:r>
            <a:r>
              <a:rPr lang="en-US" spc="-27" baseline="-25000" dirty="0">
                <a:sym typeface="Wingdings" panose="05000000000000000000" pitchFamily="2" charset="2"/>
              </a:rPr>
              <a:t>2</a:t>
            </a:r>
            <a:r>
              <a:rPr lang="en-US" spc="-27" dirty="0">
                <a:sym typeface="Wingdings" panose="05000000000000000000" pitchFamily="2" charset="2"/>
              </a:rPr>
              <a:t>SO</a:t>
            </a:r>
            <a:r>
              <a:rPr lang="en-US" spc="-27" baseline="-25000" dirty="0">
                <a:sym typeface="Wingdings" panose="05000000000000000000" pitchFamily="2" charset="2"/>
              </a:rPr>
              <a:t>4</a:t>
            </a:r>
            <a:r>
              <a:rPr lang="en-US" spc="-27" dirty="0">
                <a:sym typeface="Wingdings" panose="05000000000000000000" pitchFamily="2" charset="2"/>
              </a:rPr>
              <a:t> 			which is relatively more in amount than that is required to 				neutralize NH</a:t>
            </a:r>
            <a:r>
              <a:rPr lang="en-US" spc="-27" baseline="-25000" dirty="0">
                <a:sym typeface="Wingdings" panose="05000000000000000000" pitchFamily="2" charset="2"/>
              </a:rPr>
              <a:t>3</a:t>
            </a:r>
            <a:r>
              <a:rPr lang="en-US" spc="-27" dirty="0">
                <a:sym typeface="Wingdings" panose="05000000000000000000" pitchFamily="2" charset="2"/>
              </a:rPr>
              <a:t> formed is calculated and from that percentage of 			nitrogen is calculated.</a:t>
            </a:r>
            <a:br>
              <a:rPr lang="en-US" spc="-27" dirty="0">
                <a:sym typeface="Wingdings" panose="05000000000000000000" pitchFamily="2" charset="2"/>
              </a:rPr>
            </a:br>
            <a:br>
              <a:rPr lang="en-US" spc="-27" dirty="0">
                <a:sym typeface="Wingdings" panose="05000000000000000000" pitchFamily="2" charset="2"/>
              </a:rPr>
            </a:br>
            <a:r>
              <a:rPr lang="en-US" spc="-27" dirty="0">
                <a:sym typeface="Wingdings" panose="05000000000000000000" pitchFamily="2" charset="2"/>
              </a:rPr>
              <a:t>		Organic compounds + H</a:t>
            </a:r>
            <a:r>
              <a:rPr lang="en-US" spc="-27" baseline="-25000" dirty="0">
                <a:sym typeface="Wingdings" panose="05000000000000000000" pitchFamily="2" charset="2"/>
              </a:rPr>
              <a:t>2</a:t>
            </a:r>
            <a:r>
              <a:rPr lang="en-US" spc="-27" dirty="0">
                <a:sym typeface="Wingdings" panose="05000000000000000000" pitchFamily="2" charset="2"/>
              </a:rPr>
              <a:t>SO</a:t>
            </a:r>
            <a:r>
              <a:rPr lang="en-US" spc="-27" baseline="-25000" dirty="0">
                <a:sym typeface="Wingdings" panose="05000000000000000000" pitchFamily="2" charset="2"/>
              </a:rPr>
              <a:t>4</a:t>
            </a:r>
            <a:r>
              <a:rPr lang="en-US" spc="-27" dirty="0">
                <a:sym typeface="Wingdings" panose="05000000000000000000" pitchFamily="2" charset="2"/>
              </a:rPr>
              <a:t>  (NH</a:t>
            </a:r>
            <a:r>
              <a:rPr lang="en-US" spc="-27" baseline="-25000" dirty="0">
                <a:sym typeface="Wingdings" panose="05000000000000000000" pitchFamily="2" charset="2"/>
              </a:rPr>
              <a:t>4</a:t>
            </a:r>
            <a:r>
              <a:rPr lang="en-US" spc="-27" dirty="0">
                <a:sym typeface="Wingdings" panose="05000000000000000000" pitchFamily="2" charset="2"/>
              </a:rPr>
              <a:t>)</a:t>
            </a:r>
            <a:r>
              <a:rPr lang="en-US" spc="-27" baseline="-25000" dirty="0">
                <a:sym typeface="Wingdings" panose="05000000000000000000" pitchFamily="2" charset="2"/>
              </a:rPr>
              <a:t>2</a:t>
            </a:r>
            <a:r>
              <a:rPr lang="en-US" spc="-27" dirty="0">
                <a:sym typeface="Wingdings" panose="05000000000000000000" pitchFamily="2" charset="2"/>
              </a:rPr>
              <a:t> SO</a:t>
            </a:r>
            <a:r>
              <a:rPr lang="en-US" spc="-27" baseline="-25000" dirty="0">
                <a:sym typeface="Wingdings" panose="05000000000000000000" pitchFamily="2" charset="2"/>
              </a:rPr>
              <a:t>4</a:t>
            </a:r>
            <a:r>
              <a:rPr lang="en-US" spc="-27" dirty="0">
                <a:sym typeface="Wingdings" panose="05000000000000000000" pitchFamily="2" charset="2"/>
              </a:rPr>
              <a:t> </a:t>
            </a:r>
            <a:br>
              <a:rPr lang="en-US" spc="-27" dirty="0">
                <a:sym typeface="Wingdings" panose="05000000000000000000" pitchFamily="2" charset="2"/>
              </a:rPr>
            </a:br>
            <a:r>
              <a:rPr lang="en-US" spc="-27" dirty="0">
                <a:sym typeface="Wingdings" panose="05000000000000000000" pitchFamily="2" charset="2"/>
              </a:rPr>
              <a:t>		</a:t>
            </a:r>
            <a:br>
              <a:rPr lang="en-US" spc="-27" dirty="0">
                <a:sym typeface="Wingdings" panose="05000000000000000000" pitchFamily="2" charset="2"/>
              </a:rPr>
            </a:br>
            <a:r>
              <a:rPr lang="en-US" spc="-27" dirty="0">
                <a:sym typeface="Wingdings" panose="05000000000000000000" pitchFamily="2" charset="2"/>
              </a:rPr>
              <a:t>		(NH</a:t>
            </a:r>
            <a:r>
              <a:rPr lang="en-US" spc="-27" baseline="-25000" dirty="0">
                <a:sym typeface="Wingdings" panose="05000000000000000000" pitchFamily="2" charset="2"/>
              </a:rPr>
              <a:t>4</a:t>
            </a:r>
            <a:r>
              <a:rPr lang="en-US" spc="-27" dirty="0">
                <a:sym typeface="Wingdings" panose="05000000000000000000" pitchFamily="2" charset="2"/>
              </a:rPr>
              <a:t>)</a:t>
            </a:r>
            <a:r>
              <a:rPr lang="en-US" spc="-27" baseline="-25000" dirty="0">
                <a:sym typeface="Wingdings" panose="05000000000000000000" pitchFamily="2" charset="2"/>
              </a:rPr>
              <a:t>2</a:t>
            </a:r>
            <a:r>
              <a:rPr lang="en-US" spc="-27" dirty="0">
                <a:sym typeface="Wingdings" panose="05000000000000000000" pitchFamily="2" charset="2"/>
              </a:rPr>
              <a:t> SO</a:t>
            </a:r>
            <a:r>
              <a:rPr lang="en-US" spc="-27" baseline="-25000" dirty="0">
                <a:sym typeface="Wingdings" panose="05000000000000000000" pitchFamily="2" charset="2"/>
              </a:rPr>
              <a:t>4</a:t>
            </a:r>
            <a:r>
              <a:rPr lang="en-US" spc="-27" dirty="0">
                <a:sym typeface="Wingdings" panose="05000000000000000000" pitchFamily="2" charset="2"/>
              </a:rPr>
              <a:t> + 2NaOH  Na</a:t>
            </a:r>
            <a:r>
              <a:rPr lang="en-US" spc="-27" baseline="-25000" dirty="0">
                <a:sym typeface="Wingdings" panose="05000000000000000000" pitchFamily="2" charset="2"/>
              </a:rPr>
              <a:t>2</a:t>
            </a:r>
            <a:r>
              <a:rPr lang="en-US" spc="-27" dirty="0">
                <a:sym typeface="Wingdings" panose="05000000000000000000" pitchFamily="2" charset="2"/>
              </a:rPr>
              <a:t>SO</a:t>
            </a:r>
            <a:r>
              <a:rPr lang="en-US" spc="-27" baseline="-25000" dirty="0">
                <a:sym typeface="Wingdings" panose="05000000000000000000" pitchFamily="2" charset="2"/>
              </a:rPr>
              <a:t>4</a:t>
            </a:r>
            <a:r>
              <a:rPr lang="en-US" spc="-27" dirty="0">
                <a:sym typeface="Wingdings" panose="05000000000000000000" pitchFamily="2" charset="2"/>
              </a:rPr>
              <a:t> + 2H</a:t>
            </a:r>
            <a:r>
              <a:rPr lang="en-US" spc="-27" baseline="-25000" dirty="0">
                <a:sym typeface="Wingdings" panose="05000000000000000000" pitchFamily="2" charset="2"/>
              </a:rPr>
              <a:t>2</a:t>
            </a:r>
            <a:r>
              <a:rPr lang="en-US" spc="-27" dirty="0">
                <a:sym typeface="Wingdings" panose="05000000000000000000" pitchFamily="2" charset="2"/>
              </a:rPr>
              <a:t>O + 2NH</a:t>
            </a:r>
            <a:r>
              <a:rPr lang="en-US" spc="-27" baseline="-25000" dirty="0">
                <a:sym typeface="Wingdings" panose="05000000000000000000" pitchFamily="2" charset="2"/>
              </a:rPr>
              <a:t>3</a:t>
            </a:r>
            <a:br>
              <a:rPr lang="en-US" spc="-27" dirty="0">
                <a:sym typeface="Wingdings" panose="05000000000000000000" pitchFamily="2" charset="2"/>
              </a:rPr>
            </a:br>
            <a:r>
              <a:rPr lang="en-US" spc="-27" dirty="0">
                <a:sym typeface="Wingdings" panose="05000000000000000000" pitchFamily="2" charset="2"/>
              </a:rPr>
              <a:t>				2NH3 + H</a:t>
            </a:r>
            <a:r>
              <a:rPr lang="en-US" spc="-27" baseline="-25000" dirty="0">
                <a:sym typeface="Wingdings" panose="05000000000000000000" pitchFamily="2" charset="2"/>
              </a:rPr>
              <a:t>2</a:t>
            </a:r>
            <a:r>
              <a:rPr lang="en-US" spc="-27" dirty="0">
                <a:sym typeface="Wingdings" panose="05000000000000000000" pitchFamily="2" charset="2"/>
              </a:rPr>
              <a:t>SO</a:t>
            </a:r>
            <a:r>
              <a:rPr lang="en-US" spc="-27" baseline="-25000" dirty="0">
                <a:sym typeface="Wingdings" panose="05000000000000000000" pitchFamily="2" charset="2"/>
              </a:rPr>
              <a:t>4</a:t>
            </a:r>
            <a:r>
              <a:rPr lang="en-US" spc="-27" dirty="0">
                <a:sym typeface="Wingdings" panose="05000000000000000000" pitchFamily="2" charset="2"/>
              </a:rPr>
              <a:t>  (NH</a:t>
            </a:r>
            <a:r>
              <a:rPr lang="en-US" spc="-27" baseline="-25000" dirty="0">
                <a:sym typeface="Wingdings" panose="05000000000000000000" pitchFamily="2" charset="2"/>
              </a:rPr>
              <a:t>4</a:t>
            </a:r>
            <a:r>
              <a:rPr lang="en-US" spc="-27" dirty="0">
                <a:sym typeface="Wingdings" panose="05000000000000000000" pitchFamily="2" charset="2"/>
              </a:rPr>
              <a:t>)</a:t>
            </a:r>
            <a:r>
              <a:rPr lang="en-US" spc="-27" baseline="-25000" dirty="0">
                <a:sym typeface="Wingdings" panose="05000000000000000000" pitchFamily="2" charset="2"/>
              </a:rPr>
              <a:t>2</a:t>
            </a:r>
            <a:r>
              <a:rPr lang="en-US" spc="-27" dirty="0">
                <a:sym typeface="Wingdings" panose="05000000000000000000" pitchFamily="2" charset="2"/>
              </a:rPr>
              <a:t>SO</a:t>
            </a:r>
            <a:r>
              <a:rPr lang="en-US" spc="-27" baseline="-25000" dirty="0">
                <a:sym typeface="Wingdings" panose="05000000000000000000" pitchFamily="2" charset="2"/>
              </a:rPr>
              <a:t>4</a:t>
            </a:r>
            <a:br>
              <a:rPr lang="en-US" spc="-27" dirty="0">
                <a:sym typeface="Wingdings" panose="05000000000000000000" pitchFamily="2" charset="2"/>
              </a:rPr>
            </a:br>
            <a:endParaRPr b="1" spc="-5" dirty="0"/>
          </a:p>
        </p:txBody>
      </p:sp>
    </p:spTree>
    <p:extLst>
      <p:ext uri="{BB962C8B-B14F-4D97-AF65-F5344CB8AC3E}">
        <p14:creationId xmlns:p14="http://schemas.microsoft.com/office/powerpoint/2010/main" val="402936916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74915" y="275291"/>
            <a:ext cx="10129433" cy="6627558"/>
          </a:xfrm>
          <a:prstGeom prst="rect">
            <a:avLst/>
          </a:prstGeom>
        </p:spPr>
        <p:txBody>
          <a:bodyPr vert="horz" wrap="square" lIns="0" tIns="10897" rIns="0" bIns="0" rtlCol="0">
            <a:spAutoFit/>
          </a:bodyPr>
          <a:lstStyle/>
          <a:p>
            <a:pPr marL="11471" algn="l">
              <a:spcBef>
                <a:spcPts val="86"/>
              </a:spcBef>
            </a:pPr>
            <a:r>
              <a:rPr lang="en-US" spc="-27" dirty="0">
                <a:sym typeface="Wingdings" panose="05000000000000000000" pitchFamily="2" charset="2"/>
              </a:rPr>
              <a:t>					1.4 x N x V</a:t>
            </a:r>
            <a:br>
              <a:rPr lang="en-US" spc="-27" dirty="0">
                <a:sym typeface="Wingdings" panose="05000000000000000000" pitchFamily="2" charset="2"/>
              </a:rPr>
            </a:br>
            <a:r>
              <a:rPr lang="en-US" spc="-27" dirty="0">
                <a:sym typeface="Wingdings" panose="05000000000000000000" pitchFamily="2" charset="2"/>
              </a:rPr>
              <a:t>	*	% of N = -----------------------------------</a:t>
            </a:r>
            <a:br>
              <a:rPr lang="en-US" spc="-27" dirty="0">
                <a:sym typeface="Wingdings" panose="05000000000000000000" pitchFamily="2" charset="2"/>
              </a:rPr>
            </a:br>
            <a:r>
              <a:rPr lang="en-US" spc="-27" dirty="0">
                <a:sym typeface="Wingdings" panose="05000000000000000000" pitchFamily="2" charset="2"/>
              </a:rPr>
              <a:t>				Wt. of organic compound</a:t>
            </a:r>
            <a:br>
              <a:rPr lang="en-US" spc="-27" dirty="0">
                <a:sym typeface="Wingdings" panose="05000000000000000000" pitchFamily="2" charset="2"/>
              </a:rPr>
            </a:br>
            <a:br>
              <a:rPr lang="en-US" spc="-27" dirty="0">
                <a:sym typeface="Wingdings" panose="05000000000000000000" pitchFamily="2" charset="2"/>
              </a:rPr>
            </a:br>
            <a:r>
              <a:rPr lang="en-US" spc="-27" dirty="0">
                <a:sym typeface="Wingdings" panose="05000000000000000000" pitchFamily="2" charset="2"/>
              </a:rPr>
              <a:t>	*	Where 	N = Normality of acid</a:t>
            </a:r>
            <a:br>
              <a:rPr lang="en-US" spc="-27" dirty="0">
                <a:sym typeface="Wingdings" panose="05000000000000000000" pitchFamily="2" charset="2"/>
              </a:rPr>
            </a:br>
            <a:r>
              <a:rPr lang="en-US" spc="-27" dirty="0">
                <a:sym typeface="Wingdings" panose="05000000000000000000" pitchFamily="2" charset="2"/>
              </a:rPr>
              <a:t>				V = Volume of acid (ml) neutralized by 				ammonia</a:t>
            </a:r>
            <a:br>
              <a:rPr lang="en-US" spc="-27" dirty="0">
                <a:sym typeface="Wingdings" panose="05000000000000000000" pitchFamily="2" charset="2"/>
              </a:rPr>
            </a:br>
            <a:br>
              <a:rPr lang="en-US" spc="-27" dirty="0">
                <a:sym typeface="Wingdings" panose="05000000000000000000" pitchFamily="2" charset="2"/>
              </a:rPr>
            </a:br>
            <a:r>
              <a:rPr lang="en-US" spc="-27" dirty="0">
                <a:sym typeface="Wingdings" panose="05000000000000000000" pitchFamily="2" charset="2"/>
              </a:rPr>
              <a:t>	*	</a:t>
            </a:r>
            <a:r>
              <a:rPr lang="en-US" spc="-27" dirty="0" err="1">
                <a:sym typeface="Wingdings" panose="05000000000000000000" pitchFamily="2" charset="2"/>
              </a:rPr>
              <a:t>Kjeldahl’s</a:t>
            </a:r>
            <a:r>
              <a:rPr lang="en-US" spc="-27" dirty="0">
                <a:sym typeface="Wingdings" panose="05000000000000000000" pitchFamily="2" charset="2"/>
              </a:rPr>
              <a:t> Method : This method is, however, not applicable 		to compounds containing nitrogen in the ring, like pyridine 			and the compounds containing NO</a:t>
            </a:r>
            <a:r>
              <a:rPr lang="en-US" spc="-27" baseline="-25000" dirty="0">
                <a:sym typeface="Wingdings" panose="05000000000000000000" pitchFamily="2" charset="2"/>
              </a:rPr>
              <a:t>2</a:t>
            </a:r>
            <a:r>
              <a:rPr lang="en-US" spc="-27" dirty="0">
                <a:sym typeface="Wingdings" panose="05000000000000000000" pitchFamily="2" charset="2"/>
              </a:rPr>
              <a:t> and diazo (-N = N-) 			groups.</a:t>
            </a:r>
            <a:br>
              <a:rPr lang="en-US" spc="-27" dirty="0">
                <a:sym typeface="Wingdings" panose="05000000000000000000" pitchFamily="2" charset="2"/>
              </a:rPr>
            </a:br>
            <a:br>
              <a:rPr lang="en-US" spc="-27" dirty="0">
                <a:sym typeface="Wingdings" panose="05000000000000000000" pitchFamily="2" charset="2"/>
              </a:rPr>
            </a:br>
            <a:r>
              <a:rPr lang="en-US" b="1" spc="-27" dirty="0">
                <a:sym typeface="Wingdings" panose="05000000000000000000" pitchFamily="2" charset="2"/>
              </a:rPr>
              <a:t>3. Estimation of halogens (Carius method)</a:t>
            </a:r>
            <a:br>
              <a:rPr lang="en-US" b="1" spc="-27" dirty="0">
                <a:sym typeface="Wingdings" panose="05000000000000000000" pitchFamily="2" charset="2"/>
              </a:rPr>
            </a:br>
            <a:r>
              <a:rPr lang="en-US" spc="-27" dirty="0">
                <a:sym typeface="Wingdings" panose="05000000000000000000" pitchFamily="2" charset="2"/>
              </a:rPr>
              <a:t>	*	In this method a known weight of organic compound is 			heated with fuming nitric acid in the presence of AgNO</a:t>
            </a:r>
            <a:r>
              <a:rPr lang="en-US" spc="-27" baseline="-25000" dirty="0">
                <a:sym typeface="Wingdings" panose="05000000000000000000" pitchFamily="2" charset="2"/>
              </a:rPr>
              <a:t>3</a:t>
            </a:r>
            <a:r>
              <a:rPr lang="en-US" spc="-27" dirty="0">
                <a:sym typeface="Wingdings" panose="05000000000000000000" pitchFamily="2" charset="2"/>
              </a:rPr>
              <a:t> in 			a hard glass tube called Carius tube.</a:t>
            </a:r>
            <a:endParaRPr b="1" spc="-5" dirty="0"/>
          </a:p>
        </p:txBody>
      </p:sp>
    </p:spTree>
    <p:extLst>
      <p:ext uri="{BB962C8B-B14F-4D97-AF65-F5344CB8AC3E}">
        <p14:creationId xmlns:p14="http://schemas.microsoft.com/office/powerpoint/2010/main" val="29746360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29431" y="391089"/>
            <a:ext cx="10129433" cy="6237746"/>
          </a:xfrm>
          <a:prstGeom prst="rect">
            <a:avLst/>
          </a:prstGeom>
        </p:spPr>
        <p:txBody>
          <a:bodyPr vert="horz" wrap="square" lIns="0" tIns="10897" rIns="0" bIns="0" rtlCol="0">
            <a:spAutoFit/>
          </a:bodyPr>
          <a:lstStyle/>
          <a:p>
            <a:pPr marL="11471" algn="l">
              <a:spcBef>
                <a:spcPts val="86"/>
              </a:spcBef>
            </a:pPr>
            <a:r>
              <a:rPr lang="en-US" spc="-27" dirty="0">
                <a:sym typeface="Wingdings" panose="05000000000000000000" pitchFamily="2" charset="2"/>
              </a:rPr>
              <a:t>	*	Carbon and hydrogen of the compound are oxidized to CO</a:t>
            </a:r>
            <a:r>
              <a:rPr lang="en-US" spc="-27" baseline="-25000" dirty="0">
                <a:sym typeface="Wingdings" panose="05000000000000000000" pitchFamily="2" charset="2"/>
              </a:rPr>
              <a:t>2</a:t>
            </a:r>
            <a:r>
              <a:rPr lang="en-US" spc="-27" dirty="0">
                <a:sym typeface="Wingdings" panose="05000000000000000000" pitchFamily="2" charset="2"/>
              </a:rPr>
              <a:t> 		and H</a:t>
            </a:r>
            <a:r>
              <a:rPr lang="en-US" spc="-27" baseline="-25000" dirty="0">
                <a:sym typeface="Wingdings" panose="05000000000000000000" pitchFamily="2" charset="2"/>
              </a:rPr>
              <a:t>2</a:t>
            </a:r>
            <a:r>
              <a:rPr lang="en-US" spc="-27" dirty="0">
                <a:sym typeface="Wingdings" panose="05000000000000000000" pitchFamily="2" charset="2"/>
              </a:rPr>
              <a:t>O.  Halogen forms Silver halide (</a:t>
            </a:r>
            <a:r>
              <a:rPr lang="en-US" spc="-27" dirty="0" err="1">
                <a:sym typeface="Wingdings" panose="05000000000000000000" pitchFamily="2" charset="2"/>
              </a:rPr>
              <a:t>AgX</a:t>
            </a:r>
            <a:r>
              <a:rPr lang="en-US" spc="-27" dirty="0">
                <a:sym typeface="Wingdings" panose="05000000000000000000" pitchFamily="2" charset="2"/>
              </a:rPr>
              <a:t>).  It is filtered, 			washed dried &amp; weighed.</a:t>
            </a:r>
            <a:br>
              <a:rPr lang="en-US" spc="-27" dirty="0">
                <a:sym typeface="Wingdings" panose="05000000000000000000" pitchFamily="2" charset="2"/>
              </a:rPr>
            </a:br>
            <a:br>
              <a:rPr lang="en-US" spc="-27" dirty="0">
                <a:sym typeface="Wingdings" panose="05000000000000000000" pitchFamily="2" charset="2"/>
              </a:rPr>
            </a:br>
            <a:r>
              <a:rPr lang="en-US" spc="-27" dirty="0">
                <a:sym typeface="Wingdings" panose="05000000000000000000" pitchFamily="2" charset="2"/>
              </a:rPr>
              <a:t>						At wt. of X</a:t>
            </a:r>
            <a:br>
              <a:rPr lang="en-US" spc="-27" dirty="0">
                <a:sym typeface="Wingdings" panose="05000000000000000000" pitchFamily="2" charset="2"/>
              </a:rPr>
            </a:br>
            <a:r>
              <a:rPr lang="en-US" spc="-27" dirty="0">
                <a:sym typeface="Wingdings" panose="05000000000000000000" pitchFamily="2" charset="2"/>
              </a:rPr>
              <a:t>	*	% of Halogen (X) = ----------------------------</a:t>
            </a:r>
            <a:br>
              <a:rPr lang="en-US" spc="-27" dirty="0">
                <a:sym typeface="Wingdings" panose="05000000000000000000" pitchFamily="2" charset="2"/>
              </a:rPr>
            </a:br>
            <a:r>
              <a:rPr lang="en-US" spc="-27" dirty="0">
                <a:sym typeface="Wingdings" panose="05000000000000000000" pitchFamily="2" charset="2"/>
              </a:rPr>
              <a:t>						Mol. Wt. of </a:t>
            </a:r>
            <a:r>
              <a:rPr lang="en-US" spc="-27" dirty="0" err="1">
                <a:sym typeface="Wingdings" panose="05000000000000000000" pitchFamily="2" charset="2"/>
              </a:rPr>
              <a:t>AgX</a:t>
            </a:r>
            <a:br>
              <a:rPr lang="en-US" spc="-27" dirty="0">
                <a:sym typeface="Wingdings" panose="05000000000000000000" pitchFamily="2" charset="2"/>
              </a:rPr>
            </a:br>
            <a:br>
              <a:rPr lang="en-US" spc="-27" dirty="0">
                <a:sym typeface="Wingdings" panose="05000000000000000000" pitchFamily="2" charset="2"/>
              </a:rPr>
            </a:br>
            <a:r>
              <a:rPr lang="en-US" spc="-27" dirty="0">
                <a:sym typeface="Wingdings" panose="05000000000000000000" pitchFamily="2" charset="2"/>
              </a:rPr>
              <a:t>						Wt. of </a:t>
            </a:r>
            <a:r>
              <a:rPr lang="en-US" spc="-27" dirty="0" err="1">
                <a:sym typeface="Wingdings" panose="05000000000000000000" pitchFamily="2" charset="2"/>
              </a:rPr>
              <a:t>AgX</a:t>
            </a:r>
            <a:br>
              <a:rPr lang="en-US" spc="-27" dirty="0">
                <a:sym typeface="Wingdings" panose="05000000000000000000" pitchFamily="2" charset="2"/>
              </a:rPr>
            </a:br>
            <a:r>
              <a:rPr lang="en-US" spc="-27" dirty="0">
                <a:sym typeface="Wingdings" panose="05000000000000000000" pitchFamily="2" charset="2"/>
              </a:rPr>
              <a:t>					---------------------------------- x 100</a:t>
            </a:r>
            <a:br>
              <a:rPr lang="en-US" spc="-27" dirty="0">
                <a:sym typeface="Wingdings" panose="05000000000000000000" pitchFamily="2" charset="2"/>
              </a:rPr>
            </a:br>
            <a:r>
              <a:rPr lang="en-US" spc="-27" dirty="0">
                <a:sym typeface="Wingdings" panose="05000000000000000000" pitchFamily="2" charset="2"/>
              </a:rPr>
              <a:t>					 Wt. of Organic Compound</a:t>
            </a:r>
            <a:br>
              <a:rPr lang="en-US" spc="-27" dirty="0">
                <a:sym typeface="Wingdings" panose="05000000000000000000" pitchFamily="2" charset="2"/>
              </a:rPr>
            </a:br>
            <a:br>
              <a:rPr lang="en-US" spc="-27" dirty="0">
                <a:sym typeface="Wingdings" panose="05000000000000000000" pitchFamily="2" charset="2"/>
              </a:rPr>
            </a:br>
            <a:r>
              <a:rPr lang="en-US" spc="-27" dirty="0">
                <a:sym typeface="Wingdings" panose="05000000000000000000" pitchFamily="2" charset="2"/>
              </a:rPr>
              <a:t>				 35.5		Wt. of AgCl formed</a:t>
            </a:r>
            <a:br>
              <a:rPr lang="en-US" spc="-27" dirty="0">
                <a:sym typeface="Wingdings" panose="05000000000000000000" pitchFamily="2" charset="2"/>
              </a:rPr>
            </a:br>
            <a:r>
              <a:rPr lang="en-US" spc="-27" dirty="0">
                <a:sym typeface="Wingdings" panose="05000000000000000000" pitchFamily="2" charset="2"/>
              </a:rPr>
              <a:t>	*	% of Cl =   ---------- x ----------------------------------- x 100</a:t>
            </a:r>
            <a:br>
              <a:rPr lang="en-US" spc="-27" dirty="0">
                <a:sym typeface="Wingdings" panose="05000000000000000000" pitchFamily="2" charset="2"/>
              </a:rPr>
            </a:br>
            <a:r>
              <a:rPr lang="en-US" spc="-27" dirty="0">
                <a:sym typeface="Wingdings" panose="05000000000000000000" pitchFamily="2" charset="2"/>
              </a:rPr>
              <a:t>				143.5		Wt. of Organic compound</a:t>
            </a:r>
            <a:br>
              <a:rPr lang="en-US" spc="-27" dirty="0">
                <a:sym typeface="Wingdings" panose="05000000000000000000" pitchFamily="2" charset="2"/>
              </a:rPr>
            </a:br>
            <a:endParaRPr b="1" spc="-5" dirty="0"/>
          </a:p>
        </p:txBody>
      </p:sp>
    </p:spTree>
    <p:extLst>
      <p:ext uri="{BB962C8B-B14F-4D97-AF65-F5344CB8AC3E}">
        <p14:creationId xmlns:p14="http://schemas.microsoft.com/office/powerpoint/2010/main" val="148928026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74915" y="275291"/>
            <a:ext cx="10129433" cy="4681060"/>
          </a:xfrm>
          <a:prstGeom prst="rect">
            <a:avLst/>
          </a:prstGeom>
        </p:spPr>
        <p:txBody>
          <a:bodyPr vert="horz" wrap="square" lIns="0" tIns="10897" rIns="0" bIns="0" rtlCol="0">
            <a:spAutoFit/>
          </a:bodyPr>
          <a:lstStyle/>
          <a:p>
            <a:pPr marL="11471" algn="l">
              <a:spcBef>
                <a:spcPts val="86"/>
              </a:spcBef>
            </a:pPr>
            <a:r>
              <a:rPr lang="en-US" spc="-27" dirty="0">
                <a:sym typeface="Wingdings" panose="05000000000000000000" pitchFamily="2" charset="2"/>
              </a:rPr>
              <a:t>				 80		Wt. of </a:t>
            </a:r>
            <a:r>
              <a:rPr lang="en-US" spc="-27" dirty="0" err="1">
                <a:sym typeface="Wingdings" panose="05000000000000000000" pitchFamily="2" charset="2"/>
              </a:rPr>
              <a:t>AgBr</a:t>
            </a:r>
            <a:r>
              <a:rPr lang="en-US" spc="-27" dirty="0">
                <a:sym typeface="Wingdings" panose="05000000000000000000" pitchFamily="2" charset="2"/>
              </a:rPr>
              <a:t> formed</a:t>
            </a:r>
            <a:br>
              <a:rPr lang="en-US" spc="-27" dirty="0">
                <a:sym typeface="Wingdings" panose="05000000000000000000" pitchFamily="2" charset="2"/>
              </a:rPr>
            </a:br>
            <a:r>
              <a:rPr lang="en-US" spc="-27" dirty="0">
                <a:sym typeface="Wingdings" panose="05000000000000000000" pitchFamily="2" charset="2"/>
              </a:rPr>
              <a:t>	*	% of Br =   ---------- x ----------------------------------- x 100</a:t>
            </a:r>
            <a:br>
              <a:rPr lang="en-US" spc="-27" dirty="0">
                <a:sym typeface="Wingdings" panose="05000000000000000000" pitchFamily="2" charset="2"/>
              </a:rPr>
            </a:br>
            <a:r>
              <a:rPr lang="en-US" spc="-27" dirty="0">
                <a:sym typeface="Wingdings" panose="05000000000000000000" pitchFamily="2" charset="2"/>
              </a:rPr>
              <a:t>				188		Wt. of Organic compound</a:t>
            </a:r>
            <a:br>
              <a:rPr lang="en-US" spc="-27" dirty="0">
                <a:sym typeface="Wingdings" panose="05000000000000000000" pitchFamily="2" charset="2"/>
              </a:rPr>
            </a:br>
            <a:br>
              <a:rPr lang="en-US" spc="-27" dirty="0">
                <a:sym typeface="Wingdings" panose="05000000000000000000" pitchFamily="2" charset="2"/>
              </a:rPr>
            </a:br>
            <a:br>
              <a:rPr lang="en-US" spc="-27" dirty="0">
                <a:sym typeface="Wingdings" panose="05000000000000000000" pitchFamily="2" charset="2"/>
              </a:rPr>
            </a:br>
            <a:r>
              <a:rPr lang="en-US" spc="-27" dirty="0">
                <a:sym typeface="Wingdings" panose="05000000000000000000" pitchFamily="2" charset="2"/>
              </a:rPr>
              <a:t>				 127		Wt. of </a:t>
            </a:r>
            <a:r>
              <a:rPr lang="en-US" spc="-27" dirty="0" err="1">
                <a:sym typeface="Wingdings" panose="05000000000000000000" pitchFamily="2" charset="2"/>
              </a:rPr>
              <a:t>AgI</a:t>
            </a:r>
            <a:r>
              <a:rPr lang="en-US" spc="-27" dirty="0">
                <a:sym typeface="Wingdings" panose="05000000000000000000" pitchFamily="2" charset="2"/>
              </a:rPr>
              <a:t> formed</a:t>
            </a:r>
            <a:br>
              <a:rPr lang="en-US" spc="-27" dirty="0">
                <a:sym typeface="Wingdings" panose="05000000000000000000" pitchFamily="2" charset="2"/>
              </a:rPr>
            </a:br>
            <a:r>
              <a:rPr lang="en-US" spc="-27" dirty="0">
                <a:sym typeface="Wingdings" panose="05000000000000000000" pitchFamily="2" charset="2"/>
              </a:rPr>
              <a:t>	*	% of I =   ---------- x ----------------------------------- x 100</a:t>
            </a:r>
            <a:br>
              <a:rPr lang="en-US" spc="-27" dirty="0">
                <a:sym typeface="Wingdings" panose="05000000000000000000" pitchFamily="2" charset="2"/>
              </a:rPr>
            </a:br>
            <a:r>
              <a:rPr lang="en-US" spc="-27" dirty="0">
                <a:sym typeface="Wingdings" panose="05000000000000000000" pitchFamily="2" charset="2"/>
              </a:rPr>
              <a:t>				235		Wt. of Organic compound</a:t>
            </a:r>
            <a:br>
              <a:rPr lang="en-US" spc="-27" dirty="0">
                <a:sym typeface="Wingdings" panose="05000000000000000000" pitchFamily="2" charset="2"/>
              </a:rPr>
            </a:br>
            <a:br>
              <a:rPr lang="en-US" spc="-27" dirty="0">
                <a:sym typeface="Wingdings" panose="05000000000000000000" pitchFamily="2" charset="2"/>
              </a:rPr>
            </a:br>
            <a:r>
              <a:rPr lang="en-US" spc="-27" dirty="0">
                <a:sym typeface="Wingdings" panose="05000000000000000000" pitchFamily="2" charset="2"/>
              </a:rPr>
              <a:t>*	Note : Carius method does not given satisfactory results in case of 		estimation of iodine because </a:t>
            </a:r>
            <a:r>
              <a:rPr lang="en-US" spc="-27" dirty="0" err="1">
                <a:sym typeface="Wingdings" panose="05000000000000000000" pitchFamily="2" charset="2"/>
              </a:rPr>
              <a:t>Agl</a:t>
            </a:r>
            <a:r>
              <a:rPr lang="en-US" spc="-27" dirty="0">
                <a:sym typeface="Wingdings" panose="05000000000000000000" pitchFamily="2" charset="2"/>
              </a:rPr>
              <a:t> is slightly soluble in HNO</a:t>
            </a:r>
            <a:r>
              <a:rPr lang="en-US" spc="-27" baseline="-25000" dirty="0">
                <a:sym typeface="Wingdings" panose="05000000000000000000" pitchFamily="2" charset="2"/>
              </a:rPr>
              <a:t>3</a:t>
            </a:r>
            <a:r>
              <a:rPr lang="en-US" spc="-27" dirty="0">
                <a:sym typeface="Wingdings" panose="05000000000000000000" pitchFamily="2" charset="2"/>
              </a:rPr>
              <a:t>.</a:t>
            </a:r>
            <a:br>
              <a:rPr lang="en-US" spc="-27" dirty="0">
                <a:sym typeface="Wingdings" panose="05000000000000000000" pitchFamily="2" charset="2"/>
              </a:rPr>
            </a:br>
            <a:endParaRPr b="1" spc="-5" dirty="0"/>
          </a:p>
        </p:txBody>
      </p:sp>
    </p:spTree>
    <p:extLst>
      <p:ext uri="{BB962C8B-B14F-4D97-AF65-F5344CB8AC3E}">
        <p14:creationId xmlns:p14="http://schemas.microsoft.com/office/powerpoint/2010/main" val="219627493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74915" y="275291"/>
            <a:ext cx="10129433" cy="4681513"/>
          </a:xfrm>
          <a:prstGeom prst="rect">
            <a:avLst/>
          </a:prstGeom>
        </p:spPr>
        <p:txBody>
          <a:bodyPr vert="horz" wrap="square" lIns="0" tIns="10897" rIns="0" bIns="0" rtlCol="0">
            <a:spAutoFit/>
          </a:bodyPr>
          <a:lstStyle/>
          <a:p>
            <a:pPr marL="11471" algn="l">
              <a:spcBef>
                <a:spcPts val="86"/>
              </a:spcBef>
            </a:pPr>
            <a:r>
              <a:rPr lang="en-US" b="1" spc="-27" dirty="0">
                <a:sym typeface="Wingdings" panose="05000000000000000000" pitchFamily="2" charset="2"/>
              </a:rPr>
              <a:t>4. Estimation of Sulphur</a:t>
            </a:r>
            <a:br>
              <a:rPr lang="en-US" b="1" spc="-27" dirty="0">
                <a:sym typeface="Wingdings" panose="05000000000000000000" pitchFamily="2" charset="2"/>
              </a:rPr>
            </a:br>
            <a:br>
              <a:rPr lang="en-US" b="1" spc="-27" dirty="0">
                <a:sym typeface="Wingdings" panose="05000000000000000000" pitchFamily="2" charset="2"/>
              </a:rPr>
            </a:br>
            <a:r>
              <a:rPr lang="en-US" spc="-27" dirty="0">
                <a:sym typeface="Wingdings" panose="05000000000000000000" pitchFamily="2" charset="2"/>
              </a:rPr>
              <a:t>	*	A known weight of organic compound containing </a:t>
            </a:r>
            <a:r>
              <a:rPr lang="en-US" spc="-27" dirty="0" err="1">
                <a:sym typeface="Wingdings" panose="05000000000000000000" pitchFamily="2" charset="2"/>
              </a:rPr>
              <a:t>sulphur</a:t>
            </a:r>
            <a:r>
              <a:rPr lang="en-US" spc="-27" dirty="0">
                <a:sym typeface="Wingdings" panose="05000000000000000000" pitchFamily="2" charset="2"/>
              </a:rPr>
              <a:t> is 		heated with Na</a:t>
            </a:r>
            <a:r>
              <a:rPr lang="en-US" spc="-27" baseline="-25000" dirty="0">
                <a:sym typeface="Wingdings" panose="05000000000000000000" pitchFamily="2" charset="2"/>
              </a:rPr>
              <a:t>2</a:t>
            </a:r>
            <a:r>
              <a:rPr lang="en-US" spc="-27" dirty="0">
                <a:sym typeface="Wingdings" panose="05000000000000000000" pitchFamily="2" charset="2"/>
              </a:rPr>
              <a:t>O</a:t>
            </a:r>
            <a:r>
              <a:rPr lang="en-US" spc="-27" baseline="-25000" dirty="0">
                <a:sym typeface="Wingdings" panose="05000000000000000000" pitchFamily="2" charset="2"/>
              </a:rPr>
              <a:t>2</a:t>
            </a:r>
            <a:r>
              <a:rPr lang="en-US" spc="-27" dirty="0">
                <a:sym typeface="Wingdings" panose="05000000000000000000" pitchFamily="2" charset="2"/>
              </a:rPr>
              <a:t> or fuming HNO</a:t>
            </a:r>
            <a:r>
              <a:rPr lang="en-US" spc="-27" baseline="-25000" dirty="0">
                <a:sym typeface="Wingdings" panose="05000000000000000000" pitchFamily="2" charset="2"/>
              </a:rPr>
              <a:t>3</a:t>
            </a:r>
            <a:r>
              <a:rPr lang="en-US" spc="-27" dirty="0">
                <a:sym typeface="Wingdings" panose="05000000000000000000" pitchFamily="2" charset="2"/>
              </a:rPr>
              <a:t> in a Carius tube.  The 			</a:t>
            </a:r>
            <a:r>
              <a:rPr lang="en-US" spc="-27" dirty="0" err="1">
                <a:sym typeface="Wingdings" panose="05000000000000000000" pitchFamily="2" charset="2"/>
              </a:rPr>
              <a:t>sulphur</a:t>
            </a:r>
            <a:r>
              <a:rPr lang="en-US" spc="-27" dirty="0">
                <a:sym typeface="Wingdings" panose="05000000000000000000" pitchFamily="2" charset="2"/>
              </a:rPr>
              <a:t> in it is oxidized to H</a:t>
            </a:r>
            <a:r>
              <a:rPr lang="en-US" spc="-27" baseline="-25000" dirty="0">
                <a:sym typeface="Wingdings" panose="05000000000000000000" pitchFamily="2" charset="2"/>
              </a:rPr>
              <a:t>2</a:t>
            </a:r>
            <a:r>
              <a:rPr lang="en-US" spc="-27" dirty="0">
                <a:sym typeface="Wingdings" panose="05000000000000000000" pitchFamily="2" charset="2"/>
              </a:rPr>
              <a:t>SO</a:t>
            </a:r>
            <a:r>
              <a:rPr lang="en-US" spc="-27" baseline="-25000" dirty="0">
                <a:sym typeface="Wingdings" panose="05000000000000000000" pitchFamily="2" charset="2"/>
              </a:rPr>
              <a:t>4</a:t>
            </a:r>
            <a:r>
              <a:rPr lang="en-US" spc="-27" dirty="0">
                <a:sym typeface="Wingdings" panose="05000000000000000000" pitchFamily="2" charset="2"/>
              </a:rPr>
              <a:t>.  The acid is precipitated 			as BaSO</a:t>
            </a:r>
            <a:r>
              <a:rPr lang="en-US" spc="-27" baseline="-25000" dirty="0">
                <a:sym typeface="Wingdings" panose="05000000000000000000" pitchFamily="2" charset="2"/>
              </a:rPr>
              <a:t>4</a:t>
            </a:r>
            <a:r>
              <a:rPr lang="en-US" spc="-27" dirty="0">
                <a:sym typeface="Wingdings" panose="05000000000000000000" pitchFamily="2" charset="2"/>
              </a:rPr>
              <a:t> by adding excess of BaCl</a:t>
            </a:r>
            <a:r>
              <a:rPr lang="en-US" spc="-27" baseline="-25000" dirty="0">
                <a:sym typeface="Wingdings" panose="05000000000000000000" pitchFamily="2" charset="2"/>
              </a:rPr>
              <a:t>2</a:t>
            </a:r>
            <a:r>
              <a:rPr lang="en-US" spc="-27" dirty="0">
                <a:sym typeface="Wingdings" panose="05000000000000000000" pitchFamily="2" charset="2"/>
              </a:rPr>
              <a:t> solution.  The 				precipitate is filtered, washed dried and weighed.</a:t>
            </a:r>
            <a:br>
              <a:rPr lang="en-US" spc="-27" dirty="0">
                <a:sym typeface="Wingdings" panose="05000000000000000000" pitchFamily="2" charset="2"/>
              </a:rPr>
            </a:br>
            <a:br>
              <a:rPr lang="en-US" spc="-27" dirty="0">
                <a:sym typeface="Wingdings" panose="05000000000000000000" pitchFamily="2" charset="2"/>
              </a:rPr>
            </a:br>
            <a:r>
              <a:rPr lang="en-US" spc="-27" dirty="0">
                <a:sym typeface="Wingdings" panose="05000000000000000000" pitchFamily="2" charset="2"/>
              </a:rPr>
              <a:t>				 32		Wt. of BaSO</a:t>
            </a:r>
            <a:r>
              <a:rPr lang="en-US" spc="-27" baseline="-25000" dirty="0">
                <a:sym typeface="Wingdings" panose="05000000000000000000" pitchFamily="2" charset="2"/>
              </a:rPr>
              <a:t>4</a:t>
            </a:r>
            <a:br>
              <a:rPr lang="en-US" spc="-27" dirty="0">
                <a:sym typeface="Wingdings" panose="05000000000000000000" pitchFamily="2" charset="2"/>
              </a:rPr>
            </a:br>
            <a:r>
              <a:rPr lang="en-US" spc="-27" dirty="0">
                <a:sym typeface="Wingdings" panose="05000000000000000000" pitchFamily="2" charset="2"/>
              </a:rPr>
              <a:t>	*	% of S =   ---------- x ----------------------------------- x 100</a:t>
            </a:r>
            <a:br>
              <a:rPr lang="en-US" spc="-27" dirty="0">
                <a:sym typeface="Wingdings" panose="05000000000000000000" pitchFamily="2" charset="2"/>
              </a:rPr>
            </a:br>
            <a:r>
              <a:rPr lang="en-US" spc="-27" dirty="0">
                <a:sym typeface="Wingdings" panose="05000000000000000000" pitchFamily="2" charset="2"/>
              </a:rPr>
              <a:t>				233		Wt. of Organic compound</a:t>
            </a:r>
            <a:br>
              <a:rPr lang="en-US" spc="-27" dirty="0">
                <a:sym typeface="Wingdings" panose="05000000000000000000" pitchFamily="2" charset="2"/>
              </a:rPr>
            </a:br>
            <a:endParaRPr b="1" spc="-5" dirty="0"/>
          </a:p>
        </p:txBody>
      </p:sp>
    </p:spTree>
    <p:extLst>
      <p:ext uri="{BB962C8B-B14F-4D97-AF65-F5344CB8AC3E}">
        <p14:creationId xmlns:p14="http://schemas.microsoft.com/office/powerpoint/2010/main" val="304721606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74915" y="275291"/>
            <a:ext cx="10129433" cy="6237746"/>
          </a:xfrm>
          <a:prstGeom prst="rect">
            <a:avLst/>
          </a:prstGeom>
        </p:spPr>
        <p:txBody>
          <a:bodyPr vert="horz" wrap="square" lIns="0" tIns="10897" rIns="0" bIns="0" rtlCol="0">
            <a:spAutoFit/>
          </a:bodyPr>
          <a:lstStyle/>
          <a:p>
            <a:pPr marL="11471" algn="l">
              <a:spcBef>
                <a:spcPts val="86"/>
              </a:spcBef>
            </a:pPr>
            <a:r>
              <a:rPr lang="en-US" b="1" spc="-27" dirty="0">
                <a:sym typeface="Wingdings" panose="05000000000000000000" pitchFamily="2" charset="2"/>
              </a:rPr>
              <a:t>5. Estimation of Phosphorus</a:t>
            </a:r>
            <a:br>
              <a:rPr lang="en-US" b="1" spc="-27" dirty="0">
                <a:sym typeface="Wingdings" panose="05000000000000000000" pitchFamily="2" charset="2"/>
              </a:rPr>
            </a:br>
            <a:br>
              <a:rPr lang="en-US" b="1" spc="-27" dirty="0">
                <a:sym typeface="Wingdings" panose="05000000000000000000" pitchFamily="2" charset="2"/>
              </a:rPr>
            </a:br>
            <a:r>
              <a:rPr lang="en-US" spc="-27" dirty="0">
                <a:sym typeface="Wingdings" panose="05000000000000000000" pitchFamily="2" charset="2"/>
              </a:rPr>
              <a:t>	*	To estimate phosphorus in the given organic compound, a 			known mass of organic compound is heated with fuming 			nitric acid in a Carius tube.  Phosphorus is oxidized to 			phosphoric acid.  The acid is precipitated as ammonium 			phosphomolybdate (NH</a:t>
            </a:r>
            <a:r>
              <a:rPr lang="en-US" spc="-27" baseline="-25000" dirty="0">
                <a:sym typeface="Wingdings" panose="05000000000000000000" pitchFamily="2" charset="2"/>
              </a:rPr>
              <a:t>4</a:t>
            </a:r>
            <a:r>
              <a:rPr lang="en-US" spc="-27" dirty="0">
                <a:sym typeface="Wingdings" panose="05000000000000000000" pitchFamily="2" charset="2"/>
              </a:rPr>
              <a:t>)</a:t>
            </a:r>
            <a:r>
              <a:rPr lang="en-US" spc="-27" baseline="-25000" dirty="0">
                <a:sym typeface="Wingdings" panose="05000000000000000000" pitchFamily="2" charset="2"/>
              </a:rPr>
              <a:t>3</a:t>
            </a:r>
            <a:r>
              <a:rPr lang="en-US" spc="-27" dirty="0">
                <a:sym typeface="Wingdings" panose="05000000000000000000" pitchFamily="2" charset="2"/>
              </a:rPr>
              <a:t>PO</a:t>
            </a:r>
            <a:r>
              <a:rPr lang="en-US" spc="-27" baseline="-25000" dirty="0">
                <a:sym typeface="Wingdings" panose="05000000000000000000" pitchFamily="2" charset="2"/>
              </a:rPr>
              <a:t>4</a:t>
            </a:r>
            <a:r>
              <a:rPr lang="en-US" spc="-27" dirty="0">
                <a:sym typeface="Wingdings" panose="05000000000000000000" pitchFamily="2" charset="2"/>
              </a:rPr>
              <a:t>.12MnO</a:t>
            </a:r>
            <a:r>
              <a:rPr lang="en-US" spc="-27" baseline="-25000" dirty="0">
                <a:sym typeface="Wingdings" panose="05000000000000000000" pitchFamily="2" charset="2"/>
              </a:rPr>
              <a:t>3</a:t>
            </a:r>
            <a:r>
              <a:rPr lang="en-US" spc="-27" dirty="0">
                <a:sym typeface="Wingdings" panose="05000000000000000000" pitchFamily="2" charset="2"/>
              </a:rPr>
              <a:t> by  adding ammonia 		and ammonium molybdate solutions.</a:t>
            </a:r>
            <a:br>
              <a:rPr lang="en-US" spc="-27" dirty="0">
                <a:sym typeface="Wingdings" panose="05000000000000000000" pitchFamily="2" charset="2"/>
              </a:rPr>
            </a:br>
            <a:br>
              <a:rPr lang="en-US" spc="-27" dirty="0">
                <a:sym typeface="Wingdings" panose="05000000000000000000" pitchFamily="2" charset="2"/>
              </a:rPr>
            </a:br>
            <a:r>
              <a:rPr lang="en-US" spc="-27" dirty="0">
                <a:sym typeface="Wingdings" panose="05000000000000000000" pitchFamily="2" charset="2"/>
              </a:rPr>
              <a:t>	*	Sometimes, the acid is precipitated by adding magnesia 			mixture</a:t>
            </a:r>
            <a:br>
              <a:rPr lang="en-US" spc="-27" dirty="0">
                <a:sym typeface="Wingdings" panose="05000000000000000000" pitchFamily="2" charset="2"/>
              </a:rPr>
            </a:br>
            <a:br>
              <a:rPr lang="en-US" spc="-27" dirty="0">
                <a:sym typeface="Wingdings" panose="05000000000000000000" pitchFamily="2" charset="2"/>
              </a:rPr>
            </a:br>
            <a:r>
              <a:rPr lang="en-US" spc="-27" dirty="0">
                <a:sym typeface="Wingdings" panose="05000000000000000000" pitchFamily="2" charset="2"/>
              </a:rPr>
              <a:t>	*	Magnesia mixture is obtained by dissolving 100.0g of 			MgCl</a:t>
            </a:r>
            <a:r>
              <a:rPr lang="en-US" spc="-27" baseline="-25000" dirty="0">
                <a:sym typeface="Wingdings" panose="05000000000000000000" pitchFamily="2" charset="2"/>
              </a:rPr>
              <a:t>2</a:t>
            </a:r>
            <a:r>
              <a:rPr lang="en-US" spc="-27" dirty="0">
                <a:sym typeface="Wingdings" panose="05000000000000000000" pitchFamily="2" charset="2"/>
              </a:rPr>
              <a:t>.6H</a:t>
            </a:r>
            <a:r>
              <a:rPr lang="en-US" spc="-27" baseline="-25000" dirty="0">
                <a:sym typeface="Wingdings" panose="05000000000000000000" pitchFamily="2" charset="2"/>
              </a:rPr>
              <a:t>2</a:t>
            </a:r>
            <a:r>
              <a:rPr lang="en-US" spc="-27" dirty="0">
                <a:sym typeface="Wingdings" panose="05000000000000000000" pitchFamily="2" charset="2"/>
              </a:rPr>
              <a:t>O and 100.0g of NH</a:t>
            </a:r>
            <a:r>
              <a:rPr lang="en-US" spc="-27" baseline="-25000" dirty="0">
                <a:sym typeface="Wingdings" panose="05000000000000000000" pitchFamily="2" charset="2"/>
              </a:rPr>
              <a:t>4</a:t>
            </a:r>
            <a:r>
              <a:rPr lang="en-US" spc="-27" dirty="0">
                <a:sym typeface="Wingdings" panose="05000000000000000000" pitchFamily="2" charset="2"/>
              </a:rPr>
              <a:t>Cl in water, then adding 			50.0 ml of conc. NH4OH and diluting the solution to </a:t>
            </a:r>
            <a:br>
              <a:rPr lang="en-US" spc="-27" dirty="0">
                <a:sym typeface="Wingdings" panose="05000000000000000000" pitchFamily="2" charset="2"/>
              </a:rPr>
            </a:br>
            <a:r>
              <a:rPr lang="en-US" spc="-27" dirty="0">
                <a:sym typeface="Wingdings" panose="05000000000000000000" pitchFamily="2" charset="2"/>
              </a:rPr>
              <a:t>		1000 ml.</a:t>
            </a:r>
            <a:endParaRPr b="1" spc="-5" dirty="0"/>
          </a:p>
        </p:txBody>
      </p:sp>
    </p:spTree>
    <p:extLst>
      <p:ext uri="{BB962C8B-B14F-4D97-AF65-F5344CB8AC3E}">
        <p14:creationId xmlns:p14="http://schemas.microsoft.com/office/powerpoint/2010/main" val="243636043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81831" y="585674"/>
            <a:ext cx="10129433" cy="5848575"/>
          </a:xfrm>
          <a:prstGeom prst="rect">
            <a:avLst/>
          </a:prstGeom>
        </p:spPr>
        <p:txBody>
          <a:bodyPr vert="horz" wrap="square" lIns="0" tIns="10897" rIns="0" bIns="0" rtlCol="0">
            <a:spAutoFit/>
          </a:bodyPr>
          <a:lstStyle/>
          <a:p>
            <a:pPr marL="11471" algn="l">
              <a:spcBef>
                <a:spcPts val="86"/>
              </a:spcBef>
            </a:pPr>
            <a:r>
              <a:rPr lang="en-US" spc="-27" dirty="0">
                <a:sym typeface="Wingdings" panose="05000000000000000000" pitchFamily="2" charset="2"/>
              </a:rPr>
              <a:t>	*	A precipitate of Magnesium ammonium phosphate </a:t>
            </a:r>
            <a:br>
              <a:rPr lang="en-US" spc="-27" dirty="0">
                <a:sym typeface="Wingdings" panose="05000000000000000000" pitchFamily="2" charset="2"/>
              </a:rPr>
            </a:br>
            <a:r>
              <a:rPr lang="en-US" spc="-27" dirty="0">
                <a:sym typeface="Wingdings" panose="05000000000000000000" pitchFamily="2" charset="2"/>
              </a:rPr>
              <a:t>		(Mg NH</a:t>
            </a:r>
            <a:r>
              <a:rPr lang="en-US" spc="-27" baseline="-25000" dirty="0">
                <a:sym typeface="Wingdings" panose="05000000000000000000" pitchFamily="2" charset="2"/>
              </a:rPr>
              <a:t>4</a:t>
            </a:r>
            <a:r>
              <a:rPr lang="en-US" spc="-27" dirty="0">
                <a:sym typeface="Wingdings" panose="05000000000000000000" pitchFamily="2" charset="2"/>
              </a:rPr>
              <a:t>PO</a:t>
            </a:r>
            <a:r>
              <a:rPr lang="en-US" spc="-27" baseline="-25000" dirty="0">
                <a:sym typeface="Wingdings" panose="05000000000000000000" pitchFamily="2" charset="2"/>
              </a:rPr>
              <a:t>4</a:t>
            </a:r>
            <a:r>
              <a:rPr lang="en-US" spc="-27" dirty="0">
                <a:sym typeface="Wingdings" panose="05000000000000000000" pitchFamily="2" charset="2"/>
              </a:rPr>
              <a:t>) is formed which on ignition gives magnesium 			pyrophosphate (Mg</a:t>
            </a:r>
            <a:r>
              <a:rPr lang="en-US" spc="-27" baseline="-25000" dirty="0">
                <a:sym typeface="Wingdings" panose="05000000000000000000" pitchFamily="2" charset="2"/>
              </a:rPr>
              <a:t>2</a:t>
            </a:r>
            <a:r>
              <a:rPr lang="en-US" spc="-27" dirty="0">
                <a:sym typeface="Wingdings" panose="05000000000000000000" pitchFamily="2" charset="2"/>
              </a:rPr>
              <a:t>P</a:t>
            </a:r>
            <a:r>
              <a:rPr lang="en-US" spc="-27" baseline="-25000" dirty="0">
                <a:sym typeface="Wingdings" panose="05000000000000000000" pitchFamily="2" charset="2"/>
              </a:rPr>
              <a:t>2</a:t>
            </a:r>
            <a:r>
              <a:rPr lang="en-US" spc="-27" dirty="0">
                <a:sym typeface="Wingdings" panose="05000000000000000000" pitchFamily="2" charset="2"/>
              </a:rPr>
              <a:t>O</a:t>
            </a:r>
            <a:r>
              <a:rPr lang="en-US" spc="-27" baseline="-25000" dirty="0">
                <a:sym typeface="Wingdings" panose="05000000000000000000" pitchFamily="2" charset="2"/>
              </a:rPr>
              <a:t>7</a:t>
            </a:r>
            <a:r>
              <a:rPr lang="en-US" spc="-27" dirty="0">
                <a:sym typeface="Wingdings" panose="05000000000000000000" pitchFamily="2" charset="2"/>
              </a:rPr>
              <a:t>).</a:t>
            </a:r>
            <a:br>
              <a:rPr lang="en-US" spc="-27" dirty="0">
                <a:sym typeface="Wingdings" panose="05000000000000000000" pitchFamily="2" charset="2"/>
              </a:rPr>
            </a:br>
            <a:br>
              <a:rPr lang="en-US" spc="-27" dirty="0">
                <a:sym typeface="Wingdings" panose="05000000000000000000" pitchFamily="2" charset="2"/>
              </a:rPr>
            </a:br>
            <a:r>
              <a:rPr lang="en-US" spc="-27" dirty="0">
                <a:sym typeface="Wingdings" panose="05000000000000000000" pitchFamily="2" charset="2"/>
              </a:rPr>
              <a:t>			        2 x 3.1		Wt. of Mg</a:t>
            </a:r>
            <a:r>
              <a:rPr lang="en-US" spc="-27" baseline="-25000" dirty="0">
                <a:sym typeface="Wingdings" panose="05000000000000000000" pitchFamily="2" charset="2"/>
              </a:rPr>
              <a:t>2</a:t>
            </a:r>
            <a:r>
              <a:rPr lang="en-US" spc="-27" dirty="0">
                <a:sym typeface="Wingdings" panose="05000000000000000000" pitchFamily="2" charset="2"/>
              </a:rPr>
              <a:t>P</a:t>
            </a:r>
            <a:r>
              <a:rPr lang="en-US" spc="-27" baseline="-25000" dirty="0">
                <a:sym typeface="Wingdings" panose="05000000000000000000" pitchFamily="2" charset="2"/>
              </a:rPr>
              <a:t>2</a:t>
            </a:r>
            <a:r>
              <a:rPr lang="en-US" spc="-27" dirty="0">
                <a:sym typeface="Wingdings" panose="05000000000000000000" pitchFamily="2" charset="2"/>
              </a:rPr>
              <a:t>O</a:t>
            </a:r>
            <a:r>
              <a:rPr lang="en-US" spc="-27" baseline="-25000" dirty="0">
                <a:sym typeface="Wingdings" panose="05000000000000000000" pitchFamily="2" charset="2"/>
              </a:rPr>
              <a:t>7</a:t>
            </a:r>
            <a:br>
              <a:rPr lang="en-US" spc="-27" dirty="0">
                <a:sym typeface="Wingdings" panose="05000000000000000000" pitchFamily="2" charset="2"/>
              </a:rPr>
            </a:br>
            <a:r>
              <a:rPr lang="en-US" spc="-27" dirty="0">
                <a:sym typeface="Wingdings" panose="05000000000000000000" pitchFamily="2" charset="2"/>
              </a:rPr>
              <a:t>	*	% of P =   ---------- x ----------------------------------- x 100</a:t>
            </a:r>
            <a:br>
              <a:rPr lang="en-US" spc="-27" dirty="0">
                <a:sym typeface="Wingdings" panose="05000000000000000000" pitchFamily="2" charset="2"/>
              </a:rPr>
            </a:br>
            <a:r>
              <a:rPr lang="en-US" spc="-27" dirty="0">
                <a:sym typeface="Wingdings" panose="05000000000000000000" pitchFamily="2" charset="2"/>
              </a:rPr>
              <a:t>				222		Wt. of Organic compound</a:t>
            </a:r>
            <a:br>
              <a:rPr lang="en-US" spc="-27" dirty="0">
                <a:sym typeface="Wingdings" panose="05000000000000000000" pitchFamily="2" charset="2"/>
              </a:rPr>
            </a:br>
            <a:br>
              <a:rPr lang="en-US" spc="-27" dirty="0">
                <a:sym typeface="Wingdings" panose="05000000000000000000" pitchFamily="2" charset="2"/>
              </a:rPr>
            </a:br>
            <a:r>
              <a:rPr lang="en-US" spc="-27" dirty="0">
                <a:sym typeface="Wingdings" panose="05000000000000000000" pitchFamily="2" charset="2"/>
              </a:rPr>
              <a:t>						(or)</a:t>
            </a:r>
            <a:br>
              <a:rPr lang="en-US" spc="-27" dirty="0">
                <a:sym typeface="Wingdings" panose="05000000000000000000" pitchFamily="2" charset="2"/>
              </a:rPr>
            </a:br>
            <a:br>
              <a:rPr lang="en-US" spc="-27" dirty="0">
                <a:sym typeface="Wingdings" panose="05000000000000000000" pitchFamily="2" charset="2"/>
              </a:rPr>
            </a:br>
            <a:r>
              <a:rPr lang="en-US" spc="-27" dirty="0">
                <a:sym typeface="Wingdings" panose="05000000000000000000" pitchFamily="2" charset="2"/>
              </a:rPr>
              <a:t>				 31		Wt. of (NH</a:t>
            </a:r>
            <a:r>
              <a:rPr lang="en-US" spc="-27" baseline="-25000" dirty="0">
                <a:sym typeface="Wingdings" panose="05000000000000000000" pitchFamily="2" charset="2"/>
              </a:rPr>
              <a:t>4</a:t>
            </a:r>
            <a:r>
              <a:rPr lang="en-US" spc="-27" dirty="0">
                <a:sym typeface="Wingdings" panose="05000000000000000000" pitchFamily="2" charset="2"/>
              </a:rPr>
              <a:t>)</a:t>
            </a:r>
            <a:r>
              <a:rPr lang="en-US" spc="-27" baseline="-25000" dirty="0">
                <a:sym typeface="Wingdings" panose="05000000000000000000" pitchFamily="2" charset="2"/>
              </a:rPr>
              <a:t>3</a:t>
            </a:r>
            <a:r>
              <a:rPr lang="en-US" spc="-27" dirty="0">
                <a:sym typeface="Wingdings" panose="05000000000000000000" pitchFamily="2" charset="2"/>
              </a:rPr>
              <a:t>PO</a:t>
            </a:r>
            <a:r>
              <a:rPr lang="en-US" spc="-27" baseline="-25000" dirty="0">
                <a:sym typeface="Wingdings" panose="05000000000000000000" pitchFamily="2" charset="2"/>
              </a:rPr>
              <a:t>4</a:t>
            </a:r>
            <a:r>
              <a:rPr lang="en-US" spc="-27" dirty="0">
                <a:sym typeface="Wingdings" panose="05000000000000000000" pitchFamily="2" charset="2"/>
              </a:rPr>
              <a:t>. 12MoO</a:t>
            </a:r>
            <a:r>
              <a:rPr lang="en-US" spc="-27" baseline="-25000" dirty="0">
                <a:sym typeface="Wingdings" panose="05000000000000000000" pitchFamily="2" charset="2"/>
              </a:rPr>
              <a:t>3</a:t>
            </a:r>
            <a:br>
              <a:rPr lang="en-US" spc="-27" dirty="0">
                <a:sym typeface="Wingdings" panose="05000000000000000000" pitchFamily="2" charset="2"/>
              </a:rPr>
            </a:br>
            <a:r>
              <a:rPr lang="en-US" spc="-27" dirty="0">
                <a:sym typeface="Wingdings" panose="05000000000000000000" pitchFamily="2" charset="2"/>
              </a:rPr>
              <a:t>	*	% of P =   -------- x --------------------------------------- x 100</a:t>
            </a:r>
            <a:br>
              <a:rPr lang="en-US" spc="-27" dirty="0">
                <a:sym typeface="Wingdings" panose="05000000000000000000" pitchFamily="2" charset="2"/>
              </a:rPr>
            </a:br>
            <a:r>
              <a:rPr lang="en-US" spc="-27" dirty="0">
                <a:sym typeface="Wingdings" panose="05000000000000000000" pitchFamily="2" charset="2"/>
              </a:rPr>
              <a:t>				1877		Wt. of Organic compound</a:t>
            </a:r>
            <a:br>
              <a:rPr lang="en-US" spc="-27" dirty="0">
                <a:sym typeface="Wingdings" panose="05000000000000000000" pitchFamily="2" charset="2"/>
              </a:rPr>
            </a:br>
            <a:br>
              <a:rPr lang="en-US" spc="-27" dirty="0">
                <a:sym typeface="Wingdings" panose="05000000000000000000" pitchFamily="2" charset="2"/>
              </a:rPr>
            </a:br>
            <a:endParaRPr b="1" spc="-5" dirty="0"/>
          </a:p>
        </p:txBody>
      </p:sp>
    </p:spTree>
    <p:extLst>
      <p:ext uri="{BB962C8B-B14F-4D97-AF65-F5344CB8AC3E}">
        <p14:creationId xmlns:p14="http://schemas.microsoft.com/office/powerpoint/2010/main" val="19342800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58031" y="196183"/>
            <a:ext cx="10129433" cy="6627558"/>
          </a:xfrm>
          <a:prstGeom prst="rect">
            <a:avLst/>
          </a:prstGeom>
        </p:spPr>
        <p:txBody>
          <a:bodyPr vert="horz" wrap="square" lIns="0" tIns="10897" rIns="0" bIns="0" rtlCol="0">
            <a:spAutoFit/>
          </a:bodyPr>
          <a:lstStyle/>
          <a:p>
            <a:pPr marL="11471" algn="l" defTabSz="534988">
              <a:spcBef>
                <a:spcPts val="86"/>
              </a:spcBef>
            </a:pPr>
            <a:r>
              <a:rPr lang="en-US" b="1" spc="-27" dirty="0">
                <a:sym typeface="Wingdings" panose="05000000000000000000" pitchFamily="2" charset="2"/>
              </a:rPr>
              <a:t>6. Estimation of Oxygen</a:t>
            </a:r>
            <a:br>
              <a:rPr lang="en-US" b="1" spc="-27" dirty="0">
                <a:sym typeface="Wingdings" panose="05000000000000000000" pitchFamily="2" charset="2"/>
              </a:rPr>
            </a:br>
            <a:r>
              <a:rPr lang="en-US" spc="-27" dirty="0">
                <a:sym typeface="Wingdings" panose="05000000000000000000" pitchFamily="2" charset="2"/>
              </a:rPr>
              <a:t>	*	The percentage of oxygen in an organic compound is found 			indirectly by the difference between 100 and total percentage of 		other elements.</a:t>
            </a:r>
            <a:br>
              <a:rPr lang="en-US" spc="-27" dirty="0">
                <a:sym typeface="Wingdings" panose="05000000000000000000" pitchFamily="2" charset="2"/>
              </a:rPr>
            </a:br>
            <a:r>
              <a:rPr lang="en-US" spc="-27" dirty="0">
                <a:sym typeface="Wingdings" panose="05000000000000000000" pitchFamily="2" charset="2"/>
              </a:rPr>
              <a:t>	*	In the direct method, a known mass of organic compound is 			decomposed by heating in a stream of nitrogen gas.  The 			mixture of gaseous product containing oxygen is passed over red 		hot coke to convert all oxygen in those oxides to CO.  Then the 		mixture is passed through warm iodine pentoxide (I</a:t>
            </a:r>
            <a:r>
              <a:rPr lang="en-US" spc="-27" baseline="-25000" dirty="0">
                <a:sym typeface="Wingdings" panose="05000000000000000000" pitchFamily="2" charset="2"/>
              </a:rPr>
              <a:t>2</a:t>
            </a:r>
            <a:r>
              <a:rPr lang="en-US" spc="-27" dirty="0">
                <a:sym typeface="Wingdings" panose="05000000000000000000" pitchFamily="2" charset="2"/>
              </a:rPr>
              <a:t>O</a:t>
            </a:r>
            <a:r>
              <a:rPr lang="en-US" spc="-27" baseline="-25000" dirty="0">
                <a:sym typeface="Wingdings" panose="05000000000000000000" pitchFamily="2" charset="2"/>
              </a:rPr>
              <a:t>5</a:t>
            </a:r>
            <a:r>
              <a:rPr lang="en-US" spc="-27" dirty="0">
                <a:sym typeface="Wingdings" panose="05000000000000000000" pitchFamily="2" charset="2"/>
              </a:rPr>
              <a:t>) to 			convert CO to CO</a:t>
            </a:r>
            <a:r>
              <a:rPr lang="en-US" spc="-27" baseline="-25000" dirty="0">
                <a:sym typeface="Wingdings" panose="05000000000000000000" pitchFamily="2" charset="2"/>
              </a:rPr>
              <a:t>2</a:t>
            </a:r>
            <a:r>
              <a:rPr lang="en-US" spc="-27" dirty="0">
                <a:sym typeface="Wingdings" panose="05000000000000000000" pitchFamily="2" charset="2"/>
              </a:rPr>
              <a:t> and liberating iodine.</a:t>
            </a:r>
            <a:br>
              <a:rPr lang="en-US" spc="-27" dirty="0">
                <a:sym typeface="Wingdings" panose="05000000000000000000" pitchFamily="2" charset="2"/>
              </a:rPr>
            </a:br>
            <a:r>
              <a:rPr lang="en-US" spc="-27" dirty="0">
                <a:sym typeface="Wingdings" panose="05000000000000000000" pitchFamily="2" charset="2"/>
              </a:rPr>
              <a:t>				         Heat</a:t>
            </a:r>
            <a:br>
              <a:rPr lang="en-US" spc="-27" dirty="0">
                <a:sym typeface="Wingdings" panose="05000000000000000000" pitchFamily="2" charset="2"/>
              </a:rPr>
            </a:br>
            <a:r>
              <a:rPr lang="en-US" spc="-27" dirty="0">
                <a:sym typeface="Wingdings" panose="05000000000000000000" pitchFamily="2" charset="2"/>
              </a:rPr>
              <a:t>	*	Compound               O</a:t>
            </a:r>
            <a:r>
              <a:rPr lang="en-US" spc="-27" baseline="-25000" dirty="0">
                <a:sym typeface="Wingdings" panose="05000000000000000000" pitchFamily="2" charset="2"/>
              </a:rPr>
              <a:t>2</a:t>
            </a:r>
            <a:r>
              <a:rPr lang="en-US" spc="-27" dirty="0">
                <a:sym typeface="Wingdings" panose="05000000000000000000" pitchFamily="2" charset="2"/>
              </a:rPr>
              <a:t> + other gaseous products</a:t>
            </a:r>
            <a:br>
              <a:rPr lang="en-US" spc="-27" dirty="0">
                <a:sym typeface="Wingdings" panose="05000000000000000000" pitchFamily="2" charset="2"/>
              </a:rPr>
            </a:br>
            <a:r>
              <a:rPr lang="en-US" spc="-27" dirty="0">
                <a:sym typeface="Wingdings" panose="05000000000000000000" pitchFamily="2" charset="2"/>
              </a:rPr>
              <a:t>				           N</a:t>
            </a:r>
            <a:r>
              <a:rPr lang="en-US" spc="-27" baseline="-25000" dirty="0">
                <a:sym typeface="Wingdings" panose="05000000000000000000" pitchFamily="2" charset="2"/>
              </a:rPr>
              <a:t>2</a:t>
            </a:r>
            <a:br>
              <a:rPr lang="en-US" spc="-27" baseline="-25000" dirty="0">
                <a:sym typeface="Wingdings" panose="05000000000000000000" pitchFamily="2" charset="2"/>
              </a:rPr>
            </a:br>
            <a:r>
              <a:rPr lang="en-US" spc="-27" baseline="-25000" dirty="0">
                <a:sym typeface="Wingdings" panose="05000000000000000000" pitchFamily="2" charset="2"/>
              </a:rPr>
              <a:t>			               </a:t>
            </a:r>
            <a:r>
              <a:rPr lang="en-US" spc="-27" dirty="0">
                <a:sym typeface="Wingdings" panose="05000000000000000000" pitchFamily="2" charset="2"/>
              </a:rPr>
              <a:t>1373 k</a:t>
            </a:r>
            <a:br>
              <a:rPr lang="en-US" spc="-27" baseline="-25000" dirty="0">
                <a:sym typeface="Wingdings" panose="05000000000000000000" pitchFamily="2" charset="2"/>
              </a:rPr>
            </a:br>
            <a:r>
              <a:rPr lang="en-US" spc="-27" baseline="-25000" dirty="0">
                <a:sym typeface="Wingdings" panose="05000000000000000000" pitchFamily="2" charset="2"/>
              </a:rPr>
              <a:t>		</a:t>
            </a:r>
            <a:r>
              <a:rPr lang="en-US" spc="-27" dirty="0">
                <a:sym typeface="Wingdings" panose="05000000000000000000" pitchFamily="2" charset="2"/>
              </a:rPr>
              <a:t>2C + O</a:t>
            </a:r>
            <a:r>
              <a:rPr lang="en-US" spc="-27" baseline="-25000" dirty="0">
                <a:sym typeface="Wingdings" panose="05000000000000000000" pitchFamily="2" charset="2"/>
              </a:rPr>
              <a:t>2</a:t>
            </a:r>
            <a:r>
              <a:rPr lang="en-US" spc="-27" dirty="0">
                <a:sym typeface="Wingdings" panose="05000000000000000000" pitchFamily="2" charset="2"/>
              </a:rPr>
              <a:t>           	2CO;</a:t>
            </a:r>
            <a:br>
              <a:rPr lang="en-US" spc="-27" dirty="0">
                <a:sym typeface="Wingdings" panose="05000000000000000000" pitchFamily="2" charset="2"/>
              </a:rPr>
            </a:br>
            <a:br>
              <a:rPr lang="en-US" spc="-27" dirty="0">
                <a:sym typeface="Wingdings" panose="05000000000000000000" pitchFamily="2" charset="2"/>
              </a:rPr>
            </a:br>
            <a:r>
              <a:rPr lang="en-US" spc="-27" dirty="0">
                <a:sym typeface="Wingdings" panose="05000000000000000000" pitchFamily="2" charset="2"/>
              </a:rPr>
              <a:t>		I</a:t>
            </a:r>
            <a:r>
              <a:rPr lang="en-US" spc="-27" baseline="-25000" dirty="0">
                <a:sym typeface="Wingdings" panose="05000000000000000000" pitchFamily="2" charset="2"/>
              </a:rPr>
              <a:t>2</a:t>
            </a:r>
            <a:r>
              <a:rPr lang="en-US" spc="-27" dirty="0">
                <a:sym typeface="Wingdings" panose="05000000000000000000" pitchFamily="2" charset="2"/>
              </a:rPr>
              <a:t>O</a:t>
            </a:r>
            <a:r>
              <a:rPr lang="en-US" spc="-27" baseline="-25000" dirty="0">
                <a:sym typeface="Wingdings" panose="05000000000000000000" pitchFamily="2" charset="2"/>
              </a:rPr>
              <a:t>5</a:t>
            </a:r>
            <a:r>
              <a:rPr lang="en-US" spc="-27" dirty="0">
                <a:sym typeface="Wingdings" panose="05000000000000000000" pitchFamily="2" charset="2"/>
              </a:rPr>
              <a:t> + 5CO  I</a:t>
            </a:r>
            <a:r>
              <a:rPr lang="en-US" spc="-27" baseline="-25000" dirty="0">
                <a:sym typeface="Wingdings" panose="05000000000000000000" pitchFamily="2" charset="2"/>
              </a:rPr>
              <a:t>2</a:t>
            </a:r>
            <a:r>
              <a:rPr lang="en-US" spc="-27" dirty="0">
                <a:sym typeface="Wingdings" panose="05000000000000000000" pitchFamily="2" charset="2"/>
              </a:rPr>
              <a:t> + 5CO</a:t>
            </a:r>
            <a:r>
              <a:rPr lang="en-US" spc="-27" baseline="-25000" dirty="0">
                <a:sym typeface="Wingdings" panose="05000000000000000000" pitchFamily="2" charset="2"/>
              </a:rPr>
              <a:t>2</a:t>
            </a:r>
            <a:endParaRPr b="1" spc="-5" baseline="-25000" dirty="0"/>
          </a:p>
        </p:txBody>
      </p:sp>
      <p:cxnSp>
        <p:nvCxnSpPr>
          <p:cNvPr id="5" name="Straight Arrow Connector 4">
            <a:extLst>
              <a:ext uri="{FF2B5EF4-FFF2-40B4-BE49-F238E27FC236}">
                <a16:creationId xmlns:a16="http://schemas.microsoft.com/office/drawing/2014/main" id="{4C623210-5ED2-6A91-0207-05CD40C03804}"/>
              </a:ext>
            </a:extLst>
          </p:cNvPr>
          <p:cNvCxnSpPr/>
          <p:nvPr/>
        </p:nvCxnSpPr>
        <p:spPr>
          <a:xfrm>
            <a:off x="3408441" y="4652962"/>
            <a:ext cx="1307633" cy="0"/>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B9A09353-1115-2CA7-E023-418B94705A88}"/>
              </a:ext>
            </a:extLst>
          </p:cNvPr>
          <p:cNvCxnSpPr/>
          <p:nvPr/>
        </p:nvCxnSpPr>
        <p:spPr>
          <a:xfrm>
            <a:off x="3120231" y="5795962"/>
            <a:ext cx="1307633" cy="0"/>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271644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EFEF09B0-FE59-BD43-61CE-DFCE4D13D4B1}"/>
              </a:ext>
            </a:extLst>
          </p:cNvPr>
          <p:cNvSpPr txBox="1">
            <a:spLocks/>
          </p:cNvSpPr>
          <p:nvPr/>
        </p:nvSpPr>
        <p:spPr>
          <a:xfrm>
            <a:off x="834231" y="2227518"/>
            <a:ext cx="10419735" cy="2564888"/>
          </a:xfrm>
          <a:prstGeom prst="rect">
            <a:avLst/>
          </a:prstGeom>
        </p:spPr>
        <p:txBody>
          <a:bodyPr vert="horz" lIns="91440" tIns="45720" rIns="91440" bIns="45720" rtlCol="0" anchor="ctr">
            <a:prstTxWarp prst="textWave2">
              <a:avLst/>
            </a:prstTxWarp>
            <a:noAutofit/>
            <a:scene3d>
              <a:camera prst="orthographicFront"/>
              <a:lightRig rig="threePt" dir="t"/>
            </a:scene3d>
            <a:sp3d extrusionH="57150">
              <a:bevelT w="38100" h="38100" prst="relaxedInset"/>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7000" dirty="0">
                <a:ln w="0">
                  <a:solidFill>
                    <a:srgbClr val="00B050"/>
                  </a:solidFill>
                </a:ln>
                <a:solidFill>
                  <a:srgbClr val="92D050"/>
                </a:solidFill>
                <a:effectLst>
                  <a:glow rad="101600">
                    <a:schemeClr val="accent4">
                      <a:satMod val="175000"/>
                      <a:alpha val="40000"/>
                    </a:schemeClr>
                  </a:glow>
                </a:effectLst>
                <a:latin typeface="Tahoma" panose="020B0604030504040204" pitchFamily="34" charset="0"/>
                <a:ea typeface="Tahoma" panose="020B0604030504040204" pitchFamily="34" charset="0"/>
                <a:cs typeface="Tahoma" panose="020B0604030504040204" pitchFamily="34" charset="0"/>
              </a:rPr>
              <a:t>Thank you </a:t>
            </a:r>
            <a:endParaRPr lang="en-IN" sz="7000" dirty="0">
              <a:ln w="0">
                <a:solidFill>
                  <a:srgbClr val="00B050"/>
                </a:solidFill>
              </a:ln>
              <a:solidFill>
                <a:srgbClr val="92D050"/>
              </a:solidFill>
              <a:effectLst>
                <a:glow rad="101600">
                  <a:schemeClr val="accent4">
                    <a:satMod val="175000"/>
                    <a:alpha val="40000"/>
                  </a:schemeClr>
                </a:glow>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8527621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1297</TotalTime>
  <Words>9889</Words>
  <Application>Microsoft Office PowerPoint</Application>
  <PresentationFormat>Custom</PresentationFormat>
  <Paragraphs>583</Paragraphs>
  <Slides>120</Slides>
  <Notes>77</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120</vt:i4>
      </vt:variant>
    </vt:vector>
  </HeadingPairs>
  <TitlesOfParts>
    <vt:vector size="128" baseType="lpstr">
      <vt:lpstr>Arial</vt:lpstr>
      <vt:lpstr>Calibri</vt:lpstr>
      <vt:lpstr>Cambria Math</vt:lpstr>
      <vt:lpstr>Symbol</vt:lpstr>
      <vt:lpstr>Tahoma</vt:lpstr>
      <vt:lpstr>Wingdings</vt:lpstr>
      <vt:lpstr>Office Theme</vt:lpstr>
      <vt:lpstr>Equation</vt:lpstr>
      <vt:lpstr>ORGANIC CHEMISTRY  SOME BASIC PRINCIPLES AND TECHNIQUES</vt:lpstr>
      <vt:lpstr>PowerPoint Presentation</vt:lpstr>
      <vt:lpstr>PowerPoint Presentation</vt:lpstr>
      <vt:lpstr>Class Assignment </vt:lpstr>
      <vt:lpstr>PowerPoint Presentation</vt:lpstr>
      <vt:lpstr>PowerPoint Presentation</vt:lpstr>
      <vt:lpstr>PowerPoint Presentation</vt:lpstr>
      <vt:lpstr>PowerPoint Presentation</vt:lpstr>
      <vt:lpstr>PowerPoint Presentation</vt:lpstr>
      <vt:lpstr>STRUCTURAL REPRESENTATION OF ORGANIC COMPOUNDS </vt:lpstr>
      <vt:lpstr>PowerPoint Presentation</vt:lpstr>
      <vt:lpstr>Three-Dimensional Representation of Organic Molecules</vt:lpstr>
      <vt:lpstr>PowerPoint Presentation</vt:lpstr>
      <vt:lpstr>PowerPoint Presentation</vt:lpstr>
      <vt:lpstr>PowerPoint Presentation</vt:lpstr>
      <vt:lpstr>Classification of Organic Compounds</vt:lpstr>
      <vt:lpstr>PowerPoint Presentation</vt:lpstr>
      <vt:lpstr>PowerPoint Presentation</vt:lpstr>
      <vt:lpstr>PowerPoint Presentation</vt:lpstr>
      <vt:lpstr>PowerPoint Presentation</vt:lpstr>
      <vt:lpstr>PowerPoint Presentation</vt:lpstr>
      <vt:lpstr>PowerPoint Presentation</vt:lpstr>
      <vt:lpstr>HOMOLOGOUS SERIES</vt:lpstr>
      <vt:lpstr>PowerPoint Presentation</vt:lpstr>
      <vt:lpstr>NOMENCLATURE OF ORGANIC COMPOUNDS</vt:lpstr>
      <vt:lpstr>1. Root Word</vt:lpstr>
      <vt:lpstr>2. Suffix   Two types    a. Primary Suffix     It indicates the nature of Carbon chain     [Saturated / Unsaturated]      C – C [Single bond] – ane      C = C [Double bond] – ene      C  C [Triple bond] - yne</vt:lpstr>
      <vt:lpstr> b. Secondary Suffix   It represents the functional group present in the Organic   molecule.  This is added to a primary suffix.  The final `e’   in the primary suffix is dropped for secondary suffix    beginning with a Vowel (a, e, i, o, u and y)    -OH    ol    -CHO    al    -COOH   oic acid    -CO    one    -CN    nitrile    -COOR   oate    -NC    carbylamine    -CONH2   amide    -COCl   oylchlorite</vt:lpstr>
      <vt:lpstr>3. Prefixes  These indicate the substitution of other group in place of  Hydrogen atom in the compound.   Cl   Chloro   Br  Bromo   I  Iodo   OR  alkoxy   NO2  nitro   NO   Nitroso </vt:lpstr>
      <vt:lpstr>RULE  Prefix-2 + Prefix -1 + Word Root + Suffix 1 + Suffix 2 ALKANE   * CH3 – CH2 – CH2 – CH3    * CH3 – CH – CH3      |      CH3    *       * </vt:lpstr>
      <vt:lpstr>ALKENE   * CH3 – CH2 – CH – CH2      CH3      |   * CH3 – CH – C - CH3   * CH2 = CH – CH = CH2    *       *     * </vt:lpstr>
      <vt:lpstr>ALKYNE    * CH  CH    * CH3 – C  C – CH3    * CH3 - CH2 - C  CH     *     * </vt:lpstr>
      <vt:lpstr>ALCOHOL  * CH3 = OH  * CH3 – CH2 – OH  * CH3 - CH – CH2 – CH3     |    OH    *    *    *</vt:lpstr>
      <vt:lpstr>ALDEHYDE  * CH3 - CHO  * CH3 – CH2 – CHO    *   *     * CHO – CH2 – CH2 – CHO   * CHO – CH2 – CH – CHO        |         CHO</vt:lpstr>
      <vt:lpstr>KETONE  * CH3COCH3  * CH3–CO–CH2-CH2-CH3  * CH3-CO-CH2-CO-CH3     *   *    *     *</vt:lpstr>
      <vt:lpstr>CARBOXYLIC ACID  * CH3-COOH  * HCOOH  * CH3-CH2-CH2-COOH  *   *       *    *</vt:lpstr>
      <vt:lpstr>ESTER   * CH3-CH2-COOCH3   * HCOOCH3   *       *</vt:lpstr>
      <vt:lpstr>ARYL HALIDE  * CH3(CH2)2COCl  * CH3(CH2)4COCl  * CH3(CH2)3COBr  AMINE  * CH3NH2  * CH3CH2CH2NH2  * CH3-NH-CH2-CH3  * (CH3)3N   *       </vt:lpstr>
      <vt:lpstr>AMIDE   * CH3CONH2   * CH3CH2CONH2    *      * </vt:lpstr>
      <vt:lpstr>SULPHONIC ACID   * CH3SO3        O    ||  *  S – OH    ||    O      O      ||  * CH3-CH2-CH2-CH2-S-OH      ||      O</vt:lpstr>
      <vt:lpstr>ETHER  * CH3-O-CH3   * CH3-CH2-O-CH3    *   * CH3-CH2-CH2-O-CH2-CH3   * CH3-O-CH-CH3      |      CH3</vt:lpstr>
      <vt:lpstr>CYANIDE  * CH3-CN   * CH3-CH2-CH2CN    *    * </vt:lpstr>
      <vt:lpstr>HALIDE  * CH3-CH2-Cl   * CH3-CH-CH2-CH3             |          Br   *  </vt:lpstr>
      <vt:lpstr>NOMENCLATURE OF BENZENE CONTAINED COMPOUNDS</vt:lpstr>
      <vt:lpstr>Priority order of functional group. COOH &gt; SO3H &gt; COOR &gt; COCl &gt; CONH2 &gt; CN &gt; CHO &gt; CO &gt; OH &gt; NH2 &gt; C = C &gt; C  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ISOMERISM   When two or more compounds possessing the same molecular formula but different  properties are known as isomerism.          ISOMERISM      Structural Isomerism      Stereoisomerism    Chain        Position     Functional   Metamerism Conformation       Geometrical         Optical     </vt:lpstr>
      <vt:lpstr>STRUCTURAL ISOMERISM  Compounds having the same molecular formula but different  structures.  a. CHAIN ISOMERISM   * Same M.F.   * Different carbon skeleton   E.g.    *  CH3-CH2-CH2-CH2-CH3  (n-pentane)   *  CH3-CH-CH2-CH3 (isopentane)        |        CH3        CH3       |   * CH3-C-CH3   (neopentane)        |       CH3</vt:lpstr>
      <vt:lpstr>b. Position Isomerism     When an isomerism arises due to change in position of functional        group.     E.g. – C3H8O  *  CH3 - CH2 - CH2 - OH  *  CH3 – CH - CH3      |      OH  c. Functional Group Isomerism     When an isomerism arises due to change in functional group.      E.g. –           C3H8O          C4H8O   CH3-CH2-CH2-OH  CH3-CH2-CH2-CHO   CH3-O-CH2-CH3  CH3-CO-CH2-CH3</vt:lpstr>
      <vt:lpstr>d.  Metamerism       It arises due to different alkyl chains on either side of the functional         group present in the molecule.      Eg. CH3 – CH2 – CH2 – O – CH3      CH3 – CH2 – O – CH2 – CH3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FUNDAMENTAL CONCEPTS IN ORGANIC REACTION MECHANISM    * SUBSTRATE    * INTERMEDIATE   * PRODUCT</vt:lpstr>
      <vt:lpstr>TYPES OF BOND FISSION  1. Heterolytic Cleavage  *  In heterolytic cleavage, the bond breaks in such a fusion       that the shared pair of electrons remains with one of the      fragments.           A        B           A + B          [EN of A &lt; EN of B]</vt:lpstr>
      <vt:lpstr>2. Homolytic cleavage      One of the electron of the shared pair in a covalent bond        goes with each of bonded atom resulting in the formation of      free radicals.             A               B   </vt:lpstr>
      <vt:lpstr>Reaction Intermediate   1.  Carbocation       2.  Carbanion</vt:lpstr>
      <vt:lpstr> 3.  Free Radical       4.  Carbene</vt:lpstr>
      <vt:lpstr>ELECTRON DISPLACEMENT EFFECTS IN COVALENT BONDS   1. INDUCTIVE EFFECT   </vt:lpstr>
      <vt:lpstr>2. Resonance Effect    * In some cases, a number of structures are needed to     explain all the properties a compound   * These structures are called as Resonance Structures   * The actual structure is call resonance hybrid.      Eg. O3 </vt:lpstr>
      <vt:lpstr>3. Hyper Conjugation Effect </vt:lpstr>
      <vt:lpstr>4. Electromeric Effect</vt:lpstr>
      <vt:lpstr>PowerPoint Presentation</vt:lpstr>
      <vt:lpstr>PowerPoint Presentation</vt:lpstr>
      <vt:lpstr>PowerPoint Presentation</vt:lpstr>
      <vt:lpstr>PowerPoint Presentation</vt:lpstr>
      <vt:lpstr>NUCLEOPHILES   * Nucleus loving species  * -vely charged or neutral  * Lewis base  Eg.  Cl-, OH-, H-, H2O, NH3  ELECTROPHILES  * electron loving species  * +vely charged or neutral  * Lewis acid  Eg. H, R, NO2, PCl3, PCl5.   NH4 and  H3O are not electrophile</vt:lpstr>
      <vt:lpstr>PowerPoint Presentation</vt:lpstr>
      <vt:lpstr>TYPE OF ORGANIC REACTIONS AND MECHANISMS  1. Substitution Reaction       2. Addition Reaction</vt:lpstr>
      <vt:lpstr>3. Elimination Reaction      4. Rearrangement Reaction</vt:lpstr>
      <vt:lpstr>METHODS OF PURIFICATION OF ORGANIC COMPOUNDS  Organic compounds obtained either from natural sources or synthetic processes in the laboratories are contaminated with impurities.  These are purified by different methods.  1. Methods of purification of solids     a.  Crystallisation     *  This method is useful to purify the solid organic compounds     * The principle involved in this method is that the compound should  be insoluble at low temperature but soluble at higher  temperatures in the given solvent. Impurities are either insoluble  or soluble and go into filtrate</vt:lpstr>
      <vt:lpstr> *  The insoluble impurities are removed by filtration in     hot condition.  * The crystals of the compound are separated by     filtering under reduced pressure using Buckner funnel  * Repeated crystallization is required and the coloured    impurities are removed by adsorbing them with     activated charcoal  Fractional crystallization   E.g. Alcohol &amp; Water, Chloroform &amp; Petroleum ether  2. Sublimation   * It is used to purify activated solid organic      compounds which undergoes sublimation.    * If the compounds is sublimating the impurity should     not sublimate.</vt:lpstr>
      <vt:lpstr> * If the compound to be purified has highly vapour pressure    below its melting point and sublimates readily on heating    and the impurities don’t sublimate.  * The pure compound is separated by scratching the watch    glass  * If the sublimating substances have a low vapour pressure    or decompose on heating before sublimation,  then the    sublimation is carried out under low pressure  * Camphor, Naphthalene, Anthracene, Benzoic acid, Phtalic    anhydride  Anthraquinone are purified by sublimation</vt:lpstr>
      <vt:lpstr>II. Methods of purification of liquids 1. Simple distillation  * The vapourisation of a liquid by, heating and subsequent    condensation of vapours by cooling is known as distillation  * This process is useful for purification of liquids     contaminated with non volatile impurities  * The liquids that have boiling point difference greater than    40oC can be purified by this method.   * Aniline (b.p. 457 K) &amp; Chloroform (b.p. 334 K) are easily    separated by distillation</vt:lpstr>
      <vt:lpstr>2. Fractional distillation  * This process is useful for the purification of liquids having    boiling point difference less than 40oC.  * In this process, liquid with high b.p. is collected in the    condenser and liquid with low b.p. is collected in thee    receiver  * Fractionating column provides many surfaces for heat    exchange between the ascending vapours and the     descending condensing liquid  * Each successive condensation and vapourisation unit in the   fractionating column is called theoretical plate.  * Commercially, columns with hundreds of plates are     available.   E.g. Acetone &amp; Methanol</vt:lpstr>
      <vt:lpstr>3. Distillation under reduced pressure  * This method is useful to purify liquids that have very high    boiling points and those which decompose at or below their   boiling points.  * At reduced pressure the boiling point of a liquid is also    reduced.  Hence its decomposition is prevented.  * H2O2, Glycerol, formaldehyde are purified by this method    Purification (1).</vt:lpstr>
      <vt:lpstr>4.  Steam distillation  * The liquids insoluble in water possess high boiling point and     steam volatile and the impurities are not steam volatile are     purified by this method.    *  Principle in steam distillation is – sum of the vapour pressure     of organic liquid (P1) and that of water (P2) is equal to atmospheric   pressure (P) and mixture boils.  * The water layer and the organic liquid layer are separated     using separating funnel.   Ex.  Aniline is purified by this method from Aniline – water mixture   Relative masses obtained is steam distillation process is calculated   by a formula       = </vt:lpstr>
      <vt:lpstr> Where WA and WB are the masses of A and B MA and MB are   the molecular masses of A and B.  PoA and PoB are the vapour pressures of A and B.   *  At 98.5o C water and aniline have vapour pressures 717 torr   and 43 torr.  In steam distillation at 98.5oC, the relative    masses obtained are    WH2O  717 x 18    --------- =  ------------ = 3.23    WAniline 43 x 9</vt:lpstr>
      <vt:lpstr>5. Solvent extraction (different extraction)  * In this method, organic compound is separated from its    aqueous solution by using its solubility which is different    with organic solvent and water. 6. Chromatography  * It was discovered by Tswett in (1906).  He separated    chlorophyll and Xanthophyll and other compounds by using   absorbent CaCO3.  * It is classified into three types based on the physical states   of stationary phase and mobile phase  * Chromatography involves three steps  a. Absorption and retention of a mixture of  substances on the   stationary phase and separation of adsorbed substances by   the mobile phase to different distance on the stationary    phase</vt:lpstr>
      <vt:lpstr> b. Recovery of the substance separated by a continuous flow    of the mobile phase (known as elution)  c. Qualitative and quantitative analysis of the eluted     substances important chromatography  techniques are  1.  Adsorption chromatography  i. Column chromatography  ii. Thin layer chromatography  2.  Partition chromatography  i. Paper chromatography</vt:lpstr>
      <vt:lpstr>i. Column chromatography   * The principle used in this method is differential     adsorption  * In the column chromatography the components of a    mixture are separated by a column of adsorbent     (stationary phase) packed in a glass tube.  * The mixture to be adsorbed on the adsorbent is placed    at the top of the stationary phase.  * A suitable eluant, either a single solvent or a mixture    of solvents is allowed to flow down the column slowly  * The most readily adsorbed substances are retained     near the top and others come down accordingly to     various distances.</vt:lpstr>
      <vt:lpstr>ii. Thin layer chromatography (TLC)   * This also based on the adsorption differences.  * The glass plate which is coated with adsorbent    (E.g. : Silica get, alumina) as a thin layer (0.2 mm     thick) is called TLC plate or chromoplate.  * The plate is then kept in a closed jar containing the     eluant.  * The relative adsorption of a component of the mixture    is expressed in terms of Retardation Factor (Rf)     value    Distance moved by the substance from base line (X)   Rf   = ----------------------------------------------------------------    Distance moved by the solvent from base line (Y) </vt:lpstr>
      <vt:lpstr> * The colourless compounds which fluorescence are     detected with ultraviolet light.  * Spots of compounds are even detected by allowing     them to adsorb iodine, when they give brown spots.  * Some times an appropriate reagent is sprayed, as    ninhydrin solution to detect aminoacids.</vt:lpstr>
      <vt:lpstr>C. Partition Chromatography   * This is based on continuous differential partitioning of   components of a mixture between the stationary    phase and the mobile phase.  </vt:lpstr>
      <vt:lpstr> * In paper chromatography, a special paper called     chromatography paper contains water trapped in it     which acts as the stationary phase   * The chromatography paper spotted with the solution    of the mixture at the base is suspended in a suitable    solvent or a mixture of solvents. This solvent (s) acts    as the mobile phase   * The solvent rises up the paper by capillary action and    moves over the spot  * The paper selectively retains different components as    per their differing partition in mobile and stationary     phases and is known as chromatogram.  * The spots of the separated coloured compounds are    detected</vt:lpstr>
      <vt:lpstr>QUALITATIVE ANALYSIS OF ORGANIC COMPOUNDS 1. Detection of carbon and hydrogen  * Carbon and hydrogen are detected with –CuO (Cupric Oxide)  * If carbon is present, its forms CO2 gas.  The CO2 gas turns    lime water milky   C + 2CuO  2Cu + CO2   Ca(OH)2 + CO2  CaCO3   * If hydrogen is present in the compound it forms H2O vapour.   H2O vapours when passed over white anhydrous CuSO4 turns it   blue by forming CuSO4.5H2O.    2H + CuO  Cu + H2O    CuSO4 + 5H2O  CuSO4.5H2O    (white)    (blue)  </vt:lpstr>
      <vt:lpstr>2. Detection of halogen, nitrogen and sulphur      (Lassaigne’s test or sodium extract test)  * In Lassaigne’s test, the compound is heated strongly in an    ignition tube to fuse with sodium metal.  Here nitrogen present   in the organic compound is converted as CN-.    Na   +    C  +   N   NaCN   from organic compound sodium cyanide   * If sulphur is present in the organic compound is converted    as S2-.   2Na + S  Na2S    Sodium sulphide  * If halogens are present in the organic compound are      converted as X-.    2Na + X2  2NaX  (X = Cl, Br, I)  </vt:lpstr>
      <vt:lpstr> * The above obtained fused mass is extracted with water by    plugging the red hot ignition tube in distilled water and the    contents are boiled for 10 minutes and filtered.  The filtrate    is called sodium extract. i. Test for nitrogen  * Take a portion of the sodium extract, if it is not alkaline add     NaOH solution to it and then freshly prepared ferrous      sulphate solution.  * Now add 2 or 3 drops of FeCl3 solution, cool, acidify with     conc. HCl.  * A Prussian blue or green precipitate (or) coloration is      observed if nitrogen is present.   FeSO4 + 2NaOH  Fe(OH)2 + Na2SO4   6NaCN + Fe(OH)2  Na4[Fe(CN)6] + 2NaOH    sodium ferrocyanide   3Na4[Fe(CN)6] + 4FeCl3  Fe4[Fe(CN)6]3 + 12 NaCl    Ferric ferrocyanide (Prussian blue) </vt:lpstr>
      <vt:lpstr>Detection of Nitrogen  * Sodalime test : A pinch of an organic compound is heated    strongly with sodalime (NaOH+CaO) in a test tube the     evolution of ammonia gives the indication of Nitrogen  * Limitation : A large number of organic compounds such    as nitro and diazo compounds do not liberate ammonia     under these conditions.    ii. Test for sulphur   * To a portion of the Na extract add freshly prepared sodium    nitroprusside solution  * A deep violet colouration takes place    S2- + [Fe(CN)5 NO]2-  [Fe(CN)5 NOS]4-    nitroprusside violet  * If N, S both are present gives thiocynate,    Na + C + N + S  NaSCN</vt:lpstr>
      <vt:lpstr> * To this, FeCl3 solution is added,    Fe3+ + SCN-  [Fe(SCN)6]-3   * It gives only blood red colour  * No Blood red colour or Prussian blue colour indicates that    there are no N or S.  If sodium fusion is carried out with     excess of `Na’ the thiocyanate decomposes to yield CN-     and S2-      NaSCN + 2Na  NaCN + Na2S   * Sodium fusion extract is acidified with acetic acid and then    lead acetate solution is added   Pb2- + S2-  PBS     black ppt</vt:lpstr>
      <vt:lpstr>iii. Tests for Halogens   The sodium fusion extract is acidified with nitric acid.  Now it is  treated with AgNO3 solution.   Ag+ + X-  AgX   * If white precipitate is formed that is soluble in NH4OH    solution, the halide is Cl-.   Hence chlorine is present.  * If pale yellow precipitate, sparingly soluble in NH4OH    solution is formed it is (I-) iodide and the halogen is iodide Function of HNO3   In case N and S are present along with halogens in the organic  compound, the Lassaigne’s extract contains Na2S and NaCN along  with NaX.  HNO3 decomposes NaCN and Na2S which otherwise  form ppt with AgNO3 and thus, interfere with the test. </vt:lpstr>
      <vt:lpstr>Beilstein’s test   A copper wire flattened at one end is heated in the oxidizing flame  of Bunsen burner.  The heating is continued till it does not impart  blue colour flame.  The hot end of copper wire is now touched  with the organic substance and is once again kept in flame.  The  reappearance of green or blue colour indicates the presence of  Halogens in the Organic compound.  Limitations   a. Substance such as Urea, thiourea do not contain halogens    but given this test.  b. It does not tell as to which halogen is present in the     organic compound  </vt:lpstr>
      <vt:lpstr>c. Detection of phosphorus   * The compound is heated with an oxidizing agent say    sodium peroxide.  The  `P’ in the organic compound is    oxidized to PO43-.  The solution is boiled with HNO3     and treated with ammonium molybdate.  * A canary yellow precipitate formation indicates the     presence of phosphorous in the compound.    Na3PO4 + 3HNO3  H3PO4 + 3NaNO3      H3PO4+12(NH4)2 MoO4+21HNO3  (NH4)3 PO4 .     12MoO3 + 12H2O    Ammonium phosphomolybdate  </vt:lpstr>
      <vt:lpstr>d. Detection of Oxygen  * There is no direct test for oxygen  * The organic compound when heated in pure nitrogen    atmosphere if water droplets are formed on the walls    of the test tube oxygen is detected.  * Otherwise after determining the % composition of all    elements in the compounds if it does not come to     100%, the remaining is of oxygen  * Even by detecting functional groups like –OH, CHO,     COOH, NO etc., oxygen is detected.</vt:lpstr>
      <vt:lpstr>QUANTITATIVE ORGANIC ANALYSIS  1. Estimation of Carbon and Hydrogen (Leibig method)   * A known weight of the organic substance is taken and    completely burnt in excess of air &amp; Copper (II) oxide.     Carbon changes to CO2 and hydrogen changes to H2O as    follows.    * The CO2 and H2O obtained are passed through weighed    U  tubes containing anhydrous CaCl2 and caustic potash    respectively.  The increased weight of these two tubes give   the weight of H2O formed and weight of CO2 formed.</vt:lpstr>
      <vt:lpstr>   12       Wt. of CO2 formed  % of C =  ------  x   -----------------------------------  x 100    44      Wt. of Organic compound     2 Wt. of H2O formed  % of H = ------ x ----------------------------------- x 100    18   Wt. of Organic compound   * After calculating the percentage composition all C and H in    the compound if their sum is not 100, then the difference is   assumed as oxygen. </vt:lpstr>
      <vt:lpstr>2. Estimation of Nitrogen   * There are two methods of estimate nitrogen in the given     compound.  They are   i. Duma’s method ii. Kjeldahl’s method  i.  Duma’s method  * In this method a known weight of organic compound is heated    strongly with dry cupric oxide.  Carbon and hydrogen get oxidized   to carbon-di-oxide and water vapour.  Nitrogen if present is   converted to  N2 is collected over KOH solution and its volume is    determined at S.T.P.                   28              Volume of Nitrogen at S.T.P.   % of N = -------- x ----------------------------------   x 100              22400    Weight of organic compound       </vt:lpstr>
      <vt:lpstr>ii. Kjeldahl’s method  * In this method the given organic compound is treated with conc.    H2SO4 in the presence of small amounts of CuSO4 to convert    nitrogen into ammonium sulphate.  Then ammonium sulphate is    treated with excess of NaOH to liberate NH3 gas.   * The ammonia evolved is neutralized with excess of conc. H2SO4    which is relatively more in amount than that is required to     neutralize NH3 formed is calculated and from that percentage of    nitrogen is calculated.    Organic compounds + H2SO4  (NH4)2 SO4       (NH4)2 SO4 + 2NaOH  Na2SO4 + 2H2O + 2NH3     2NH3 + H2SO4  (NH4)2SO4 </vt:lpstr>
      <vt:lpstr>     1.4 x N x V  * % of N = -----------------------------------     Wt. of organic compound   * Where  N = Normality of acid     V = Volume of acid (ml) neutralized by     ammonia   * Kjeldahl’s Method : This method is, however, not applicable   to compounds containing nitrogen in the ring, like pyridine    and the compounds containing NO2 and diazo (-N = N-)    groups.  3. Estimation of halogens (Carius method)  * In this method a known weight of organic compound is    heated with fuming nitric acid in the presence of AgNO3 in    a hard glass tube called Carius tube.</vt:lpstr>
      <vt:lpstr> * Carbon and hydrogen of the compound are oxidized to CO2   and H2O.  Halogen forms Silver halide (AgX).  It is filtered,    washed dried &amp; weighed.        At wt. of X  * % of Halogen (X) = ----------------------------       Mol. Wt. of AgX        Wt. of AgX      ---------------------------------- x 100       Wt. of Organic Compound       35.5  Wt. of AgCl formed  * % of Cl =   ---------- x ----------------------------------- x 100     143.5  Wt. of Organic compound </vt:lpstr>
      <vt:lpstr>     80  Wt. of AgBr formed  * % of Br =   ---------- x ----------------------------------- x 100     188  Wt. of Organic compound        127  Wt. of AgI formed  * % of I =   ---------- x ----------------------------------- x 100     235  Wt. of Organic compound  * Note : Carius method does not given satisfactory results in case of   estimation of iodine because Agl is slightly soluble in HNO3. </vt:lpstr>
      <vt:lpstr>4. Estimation of Sulphur   * A known weight of organic compound containing sulphur is   heated with Na2O2 or fuming HNO3 in a Carius tube.  The    sulphur in it is oxidized to H2SO4.  The acid is precipitated    as BaSO4 by adding excess of BaCl2 solution.  The     precipitate is filtered, washed dried and weighed.       32  Wt. of BaSO4  * % of S =   ---------- x ----------------------------------- x 100     233  Wt. of Organic compound </vt:lpstr>
      <vt:lpstr>5. Estimation of Phosphorus   * To estimate phosphorus in the given organic compound, a    known mass of organic compound is heated with fuming    nitric acid in a Carius tube.  Phosphorus is oxidized to    phosphoric acid.  The acid is precipitated as ammonium    phosphomolybdate (NH4)3PO4.12MnO3 by  adding ammonia   and ammonium molybdate solutions.   * Sometimes, the acid is precipitated by adding magnesia    mixture   * Magnesia mixture is obtained by dissolving 100.0g of    MgCl2.6H2O and 100.0g of NH4Cl in water, then adding    50.0 ml of conc. NH4OH and diluting the solution to    1000 ml.</vt:lpstr>
      <vt:lpstr> * A precipitate of Magnesium ammonium phosphate    (Mg NH4PO4) is formed which on ignition gives magnesium    pyrophosphate (Mg2P2O7).             2 x 3.1  Wt. of Mg2P2O7  * % of P =   ---------- x ----------------------------------- x 100     222  Wt. of Organic compound        (or)       31  Wt. of (NH4)3PO4. 12MoO3  * % of P =   -------- x --------------------------------------- x 100     1877  Wt. of Organic compound  </vt:lpstr>
      <vt:lpstr>6. Estimation of Oxygen  * The percentage of oxygen in an organic compound is found    indirectly by the difference between 100 and total percentage of   other elements.  * In the direct method, a known mass of organic compound is    decomposed by heating in a stream of nitrogen gas.  The    mixture of gaseous product containing oxygen is passed over red   hot coke to convert all oxygen in those oxides to CO.  Then the   mixture is passed through warm iodine pentoxide (I2O5) to    convert CO to CO2 and liberating iodine.              Heat  * Compound               O2 + other gaseous products                N2                   1373 k   2C + O2            2CO;    I2O5 + 5CO  I2 + 5CO2</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KNa NEET</dc:creator>
  <cp:lastModifiedBy>Sudha</cp:lastModifiedBy>
  <cp:revision>192</cp:revision>
  <dcterms:created xsi:type="dcterms:W3CDTF">2024-07-21T05:41:07Z</dcterms:created>
  <dcterms:modified xsi:type="dcterms:W3CDTF">2024-07-29T09:13:47Z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2024-07-21T00:00:00Z</vt:filetime>
  </property>
  <property fmtid="{D5CDD505-2E9C-101B-9397-08002B2CF9AE}" pid="3" name="Creator">
    <vt:lpwstr>Microsoft® Word 2021</vt:lpwstr>
  </property>
  <property fmtid="{D5CDD505-2E9C-101B-9397-08002B2CF9AE}" pid="4" name="LastSaved">
    <vt:filetime>2024-07-21T00:00:00Z</vt:filetime>
  </property>
</Properties>
</file>